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1"/>
  </p:notesMasterIdLst>
  <p:sldIdLst>
    <p:sldId id="260" r:id="rId3"/>
    <p:sldId id="259" r:id="rId4"/>
    <p:sldId id="261" r:id="rId5"/>
    <p:sldId id="257" r:id="rId6"/>
    <p:sldId id="258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Live</c:v>
                </c:pt>
              </c:strCache>
            </c:strRef>
          </c:tx>
          <c:spPr>
            <a:solidFill>
              <a:schemeClr val="bg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15-16</c:v>
                </c:pt>
                <c:pt idx="1">
                  <c:v>16-17</c:v>
                </c:pt>
                <c:pt idx="2">
                  <c:v>17-18</c:v>
                </c:pt>
                <c:pt idx="3">
                  <c:v>18-19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1.4</c:v>
                </c:pt>
                <c:pt idx="1">
                  <c:v>1.3</c:v>
                </c:pt>
                <c:pt idx="2">
                  <c:v>1.1000000000000001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05-4223-9F89-5A61414CCE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DVR</c:v>
                </c:pt>
              </c:strCache>
            </c:strRef>
          </c:tx>
          <c:spPr>
            <a:solidFill>
              <a:schemeClr val="accent6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15-16</c:v>
                </c:pt>
                <c:pt idx="1">
                  <c:v>16-17</c:v>
                </c:pt>
                <c:pt idx="2">
                  <c:v>17-18</c:v>
                </c:pt>
                <c:pt idx="3">
                  <c:v>18-19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1.3</c:v>
                </c:pt>
                <c:pt idx="1">
                  <c:v>1.3</c:v>
                </c:pt>
                <c:pt idx="2">
                  <c:v>1.3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05-4223-9F89-5A61414CCE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VOD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15-16</c:v>
                </c:pt>
                <c:pt idx="1">
                  <c:v>16-17</c:v>
                </c:pt>
                <c:pt idx="2">
                  <c:v>17-18</c:v>
                </c:pt>
                <c:pt idx="3">
                  <c:v>18-19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</c:v>
                </c:pt>
                <c:pt idx="1">
                  <c:v>0.3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05-4223-9F89-5A61414CCE6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Digital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15-16</c:v>
                </c:pt>
                <c:pt idx="1">
                  <c:v>16-17</c:v>
                </c:pt>
                <c:pt idx="2">
                  <c:v>17-18</c:v>
                </c:pt>
                <c:pt idx="3">
                  <c:v>18-19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0.6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05-4223-9F89-5A61414CCE6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15-16</c:v>
                </c:pt>
                <c:pt idx="1">
                  <c:v>16-17</c:v>
                </c:pt>
                <c:pt idx="2">
                  <c:v>17-18</c:v>
                </c:pt>
                <c:pt idx="3">
                  <c:v>18-19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3.3</c:v>
                </c:pt>
                <c:pt idx="1">
                  <c:v>3.4</c:v>
                </c:pt>
                <c:pt idx="2">
                  <c:v>3.2</c:v>
                </c:pt>
                <c:pt idx="3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05-4223-9F89-5A61414CCE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100"/>
        <c:axId val="848157448"/>
        <c:axId val="920381272"/>
      </c:barChart>
      <c:catAx>
        <c:axId val="848157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920381272"/>
        <c:crosses val="autoZero"/>
        <c:auto val="1"/>
        <c:lblAlgn val="ctr"/>
        <c:lblOffset val="100"/>
        <c:noMultiLvlLbl val="0"/>
      </c:catAx>
      <c:valAx>
        <c:axId val="920381272"/>
        <c:scaling>
          <c:orientation val="minMax"/>
          <c:max val="4.5"/>
        </c:scaling>
        <c:delete val="1"/>
        <c:axPos val="l"/>
        <c:numFmt formatCode="General" sourceLinked="1"/>
        <c:majorTickMark val="out"/>
        <c:minorTickMark val="none"/>
        <c:tickLblPos val="nextTo"/>
        <c:crossAx val="848157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33-40ED-AADC-851D37D7923B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33-40ED-AADC-851D37D7923B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D33-40ED-AADC-851D37D7923B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D33-40ED-AADC-851D37D7923B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D33-40ED-AADC-851D37D7923B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D33-40ED-AADC-851D37D7923B}"/>
              </c:ext>
            </c:extLst>
          </c:dPt>
          <c:dPt>
            <c:idx val="6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2D33-40ED-AADC-851D37D7923B}"/>
              </c:ext>
            </c:extLst>
          </c:dPt>
          <c:dPt>
            <c:idx val="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2D33-40ED-AADC-851D37D7923B}"/>
              </c:ext>
            </c:extLst>
          </c:dPt>
          <c:dPt>
            <c:idx val="8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2D33-40ED-AADC-851D37D7923B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2D33-40ED-AADC-851D37D7923B}"/>
              </c:ext>
            </c:extLst>
          </c:dPt>
          <c:dPt>
            <c:idx val="1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2D33-40ED-AADC-851D37D7923B}"/>
              </c:ext>
            </c:extLst>
          </c:dPt>
          <c:dPt>
            <c:idx val="1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2D33-40ED-AADC-851D37D7923B}"/>
              </c:ext>
            </c:extLst>
          </c:dPt>
          <c:dPt>
            <c:idx val="1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2D33-40ED-AADC-851D37D7923B}"/>
              </c:ext>
            </c:extLst>
          </c:dPt>
          <c:dPt>
            <c:idx val="1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2D33-40ED-AADC-851D37D7923B}"/>
              </c:ext>
            </c:extLst>
          </c:dPt>
          <c:dPt>
            <c:idx val="14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2D33-40ED-AADC-851D37D7923B}"/>
              </c:ext>
            </c:extLst>
          </c:dPt>
          <c:dPt>
            <c:idx val="1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2D33-40ED-AADC-851D37D7923B}"/>
              </c:ext>
            </c:extLst>
          </c:dPt>
          <c:dPt>
            <c:idx val="16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2D33-40ED-AADC-851D37D7923B}"/>
              </c:ext>
            </c:extLst>
          </c:dPt>
          <c:dPt>
            <c:idx val="1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2D33-40ED-AADC-851D37D7923B}"/>
              </c:ext>
            </c:extLst>
          </c:dPt>
          <c:dPt>
            <c:idx val="18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2D33-40ED-AADC-851D37D7923B}"/>
              </c:ext>
            </c:extLst>
          </c:dPt>
          <c:dPt>
            <c:idx val="1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2D33-40ED-AADC-851D37D7923B}"/>
              </c:ext>
            </c:extLst>
          </c:dPt>
          <c:dPt>
            <c:idx val="2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2D33-40ED-AADC-851D37D7923B}"/>
              </c:ext>
            </c:extLst>
          </c:dPt>
          <c:dPt>
            <c:idx val="2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2D33-40ED-AADC-851D37D7923B}"/>
              </c:ext>
            </c:extLst>
          </c:dPt>
          <c:dPt>
            <c:idx val="2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2D33-40ED-AADC-851D37D7923B}"/>
              </c:ext>
            </c:extLst>
          </c:dPt>
          <c:dPt>
            <c:idx val="2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2D33-40ED-AADC-851D37D7923B}"/>
              </c:ext>
            </c:extLst>
          </c:dPt>
          <c:dPt>
            <c:idx val="2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2D33-40ED-AADC-851D37D7923B}"/>
              </c:ext>
            </c:extLst>
          </c:dPt>
          <c:dPt>
            <c:idx val="25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2D33-40ED-AADC-851D37D7923B}"/>
              </c:ext>
            </c:extLst>
          </c:dPt>
          <c:dPt>
            <c:idx val="26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2D33-40ED-AADC-851D37D7923B}"/>
              </c:ext>
            </c:extLst>
          </c:dPt>
          <c:dPt>
            <c:idx val="2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2D33-40ED-AADC-851D37D7923B}"/>
              </c:ext>
            </c:extLst>
          </c:dPt>
          <c:dPt>
            <c:idx val="28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2D33-40ED-AADC-851D37D7923B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2D33-40ED-AADC-851D37D7923B}"/>
              </c:ext>
            </c:extLst>
          </c:dPt>
          <c:dPt>
            <c:idx val="3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2D33-40ED-AADC-851D37D7923B}"/>
              </c:ext>
            </c:extLst>
          </c:dPt>
          <c:dPt>
            <c:idx val="3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2D33-40ED-AADC-851D37D7923B}"/>
              </c:ext>
            </c:extLst>
          </c:dPt>
          <c:dPt>
            <c:idx val="3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2D33-40ED-AADC-851D37D7923B}"/>
              </c:ext>
            </c:extLst>
          </c:dPt>
          <c:dLbls>
            <c:dLbl>
              <c:idx val="0"/>
              <c:layout>
                <c:manualLayout>
                  <c:x val="-1.9658904771708095E-2"/>
                  <c:y val="0.10579759725603796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33-40ED-AADC-851D37D7923B}"/>
                </c:ext>
              </c:extLst>
            </c:dLbl>
            <c:dLbl>
              <c:idx val="1"/>
              <c:layout>
                <c:manualLayout>
                  <c:x val="-9.2361776210381302E-2"/>
                  <c:y val="0.134010289857648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0893953091480861"/>
                      <c:h val="0.149684007969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D33-40ED-AADC-851D37D7923B}"/>
                </c:ext>
              </c:extLst>
            </c:dLbl>
            <c:dLbl>
              <c:idx val="5"/>
              <c:layout>
                <c:manualLayout>
                  <c:x val="5.3614025116137519E-2"/>
                  <c:y val="-2.44115074216906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D33-40ED-AADC-851D37D7923B}"/>
                </c:ext>
              </c:extLst>
            </c:dLbl>
            <c:dLbl>
              <c:idx val="6"/>
              <c:layout>
                <c:manualLayout>
                  <c:x val="-2.7100806174905942E-2"/>
                  <c:y val="-0.10688019454169555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D33-40ED-AADC-851D37D7923B}"/>
                </c:ext>
              </c:extLst>
            </c:dLbl>
            <c:dLbl>
              <c:idx val="7"/>
              <c:layout>
                <c:manualLayout>
                  <c:x val="3.4233343179288882E-3"/>
                  <c:y val="-2.6499690968581477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D33-40ED-AADC-851D37D7923B}"/>
                </c:ext>
              </c:extLst>
            </c:dLbl>
            <c:dLbl>
              <c:idx val="8"/>
              <c:layout>
                <c:manualLayout>
                  <c:x val="4.3838930609882358E-2"/>
                  <c:y val="-8.777282142723148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953732959783746"/>
                      <c:h val="0.129809733403630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2D33-40ED-AADC-851D37D7923B}"/>
                </c:ext>
              </c:extLst>
            </c:dLbl>
            <c:dLbl>
              <c:idx val="9"/>
              <c:layout>
                <c:manualLayout>
                  <c:x val="5.210151478534325E-2"/>
                  <c:y val="-0.12638965406252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0657128024274756"/>
                      <c:h val="0.147332950252852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2D33-40ED-AADC-851D37D7923B}"/>
                </c:ext>
              </c:extLst>
            </c:dLbl>
            <c:dLbl>
              <c:idx val="10"/>
              <c:layout>
                <c:manualLayout>
                  <c:x val="0.47185567171794013"/>
                  <c:y val="-2.507794897920911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D33-40ED-AADC-851D37D7923B}"/>
                </c:ext>
              </c:extLst>
            </c:dLbl>
            <c:dLbl>
              <c:idx val="11"/>
              <c:layout>
                <c:manualLayout>
                  <c:x val="0.14216739317884133"/>
                  <c:y val="3.471271925927242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D33-40ED-AADC-851D37D7923B}"/>
                </c:ext>
              </c:extLst>
            </c:dLbl>
            <c:dLbl>
              <c:idx val="12"/>
              <c:layout>
                <c:manualLayout>
                  <c:x val="1.8287743575514004E-3"/>
                  <c:y val="-5.9273805786094966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D33-40ED-AADC-851D37D7923B}"/>
                </c:ext>
              </c:extLst>
            </c:dLbl>
            <c:dLbl>
              <c:idx val="13"/>
              <c:layout>
                <c:manualLayout>
                  <c:x val="-0.10602826087605136"/>
                  <c:y val="3.847169647388240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2D33-40ED-AADC-851D37D7923B}"/>
                </c:ext>
              </c:extLst>
            </c:dLbl>
            <c:dLbl>
              <c:idx val="14"/>
              <c:layout>
                <c:manualLayout>
                  <c:x val="1.4209504032366342E-2"/>
                  <c:y val="9.4042308672032601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2D33-40ED-AADC-851D37D7923B}"/>
                </c:ext>
              </c:extLst>
            </c:dLbl>
            <c:dLbl>
              <c:idx val="15"/>
              <c:layout>
                <c:manualLayout>
                  <c:x val="1.4209504032366342E-2"/>
                  <c:y val="-1.2538974489604613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2D33-40ED-AADC-851D37D7923B}"/>
                </c:ext>
              </c:extLst>
            </c:dLbl>
            <c:dLbl>
              <c:idx val="16"/>
              <c:layout>
                <c:manualLayout>
                  <c:x val="-3.7892010752976955E-2"/>
                  <c:y val="9.4042308672033746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2D33-40ED-AADC-851D37D7923B}"/>
                </c:ext>
              </c:extLst>
            </c:dLbl>
            <c:dLbl>
              <c:idx val="24"/>
              <c:layout>
                <c:manualLayout>
                  <c:x val="-5.3722927351766175E-2"/>
                  <c:y val="9.527473189302970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2D33-40ED-AADC-851D37D7923B}"/>
                </c:ext>
              </c:extLst>
            </c:dLbl>
            <c:dLbl>
              <c:idx val="26"/>
              <c:layout>
                <c:manualLayout>
                  <c:x val="-1.4209504032366363E-2"/>
                  <c:y val="-2.8212692601610131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2D33-40ED-AADC-851D37D7923B}"/>
                </c:ext>
              </c:extLst>
            </c:dLbl>
            <c:dLbl>
              <c:idx val="27"/>
              <c:layout>
                <c:manualLayout>
                  <c:x val="-9.7098277554503329E-2"/>
                  <c:y val="1.4367408962470802E-17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2D33-40ED-AADC-851D37D7923B}"/>
                </c:ext>
              </c:extLst>
            </c:dLbl>
            <c:dLbl>
              <c:idx val="28"/>
              <c:layout>
                <c:manualLayout>
                  <c:x val="1.8946005376488412E-2"/>
                  <c:y val="2.8212692601610124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2D33-40ED-AADC-851D37D7923B}"/>
                </c:ext>
              </c:extLst>
            </c:dLbl>
            <c:dLbl>
              <c:idx val="29"/>
              <c:layout>
                <c:manualLayout>
                  <c:x val="8.0520522850075937E-2"/>
                  <c:y val="-1.2538974489604499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B-2D33-40ED-AADC-851D37D7923B}"/>
                </c:ext>
              </c:extLst>
            </c:dLbl>
            <c:dLbl>
              <c:idx val="30"/>
              <c:layout>
                <c:manualLayout>
                  <c:x val="0.35315689679350049"/>
                  <c:y val="-8.3713945511738261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2D33-40ED-AADC-851D37D7923B}"/>
                </c:ext>
              </c:extLst>
            </c:dLbl>
            <c:dLbl>
              <c:idx val="32"/>
              <c:layout>
                <c:manualLayout>
                  <c:x val="-4.9500168574693505E-3"/>
                  <c:y val="6.2694872448022495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1-2D33-40ED-AADC-851D37D792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Sheet1!$A$2:$A$34</c:f>
              <c:strCache>
                <c:ptCount val="33"/>
                <c:pt idx="0">
                  <c:v>Android</c:v>
                </c:pt>
                <c:pt idx="1">
                  <c:v>Apple TV</c:v>
                </c:pt>
                <c:pt idx="2">
                  <c:v>Chromecast</c:v>
                </c:pt>
                <c:pt idx="3">
                  <c:v>Fire TV</c:v>
                </c:pt>
                <c:pt idx="4">
                  <c:v>iOS</c:v>
                </c:pt>
                <c:pt idx="5">
                  <c:v>Linux</c:v>
                </c:pt>
                <c:pt idx="6">
                  <c:v>Mac OS</c:v>
                </c:pt>
                <c:pt idx="7">
                  <c:v>Playstation</c:v>
                </c:pt>
                <c:pt idx="8">
                  <c:v>Roku</c:v>
                </c:pt>
                <c:pt idx="9">
                  <c:v>Smart TV</c:v>
                </c:pt>
                <c:pt idx="10">
                  <c:v>Misc. Connected TV</c:v>
                </c:pt>
                <c:pt idx="11">
                  <c:v>Misc. Mobile</c:v>
                </c:pt>
                <c:pt idx="12">
                  <c:v>Misc. Tablet</c:v>
                </c:pt>
                <c:pt idx="13">
                  <c:v>Misc. Device</c:v>
                </c:pt>
                <c:pt idx="14">
                  <c:v>Windows</c:v>
                </c:pt>
                <c:pt idx="15">
                  <c:v>Xbox</c:v>
                </c:pt>
                <c:pt idx="16">
                  <c:v>Android</c:v>
                </c:pt>
                <c:pt idx="17">
                  <c:v>Apple TV</c:v>
                </c:pt>
                <c:pt idx="18">
                  <c:v>Chromecast</c:v>
                </c:pt>
                <c:pt idx="19">
                  <c:v>Fire TV</c:v>
                </c:pt>
                <c:pt idx="20">
                  <c:v>iOS</c:v>
                </c:pt>
                <c:pt idx="21">
                  <c:v>Linux</c:v>
                </c:pt>
                <c:pt idx="22">
                  <c:v>Mac OS</c:v>
                </c:pt>
                <c:pt idx="23">
                  <c:v>Playstation</c:v>
                </c:pt>
                <c:pt idx="24">
                  <c:v>Roku</c:v>
                </c:pt>
                <c:pt idx="25">
                  <c:v>Smart TV</c:v>
                </c:pt>
                <c:pt idx="26">
                  <c:v>Misc. Connected TV</c:v>
                </c:pt>
                <c:pt idx="27">
                  <c:v>Misc. Desktop</c:v>
                </c:pt>
                <c:pt idx="28">
                  <c:v>Misc. Mobile</c:v>
                </c:pt>
                <c:pt idx="29">
                  <c:v>Misc. Tablet</c:v>
                </c:pt>
                <c:pt idx="30">
                  <c:v>Misc. Device</c:v>
                </c:pt>
                <c:pt idx="31">
                  <c:v>Windows</c:v>
                </c:pt>
                <c:pt idx="32">
                  <c:v>Xbox</c:v>
                </c:pt>
              </c:strCache>
            </c:strRef>
          </c:cat>
          <c:val>
            <c:numRef>
              <c:f>Sheet1!$B$2:$B$34</c:f>
              <c:numCache>
                <c:formatCode>0%</c:formatCode>
                <c:ptCount val="33"/>
                <c:pt idx="0">
                  <c:v>4.1485674151065043E-2</c:v>
                </c:pt>
                <c:pt idx="1">
                  <c:v>0.12007134989580655</c:v>
                </c:pt>
                <c:pt idx="2">
                  <c:v>1.7518703620557018E-8</c:v>
                </c:pt>
                <c:pt idx="3">
                  <c:v>8.5661327724362982E-2</c:v>
                </c:pt>
                <c:pt idx="4">
                  <c:v>0.21894675371002739</c:v>
                </c:pt>
                <c:pt idx="5">
                  <c:v>9.9328246535979004E-4</c:v>
                </c:pt>
                <c:pt idx="6">
                  <c:v>1.7210276332094938E-2</c:v>
                </c:pt>
                <c:pt idx="7">
                  <c:v>1.1278541390914607E-5</c:v>
                </c:pt>
                <c:pt idx="8">
                  <c:v>8.1763263756067558E-2</c:v>
                </c:pt>
                <c:pt idx="9">
                  <c:v>6.6443327371315565E-3</c:v>
                </c:pt>
                <c:pt idx="10">
                  <c:v>5.0171815298913239E-5</c:v>
                </c:pt>
                <c:pt idx="11">
                  <c:v>1.2911985316495345E-4</c:v>
                </c:pt>
                <c:pt idx="12">
                  <c:v>6.2706447739421784E-5</c:v>
                </c:pt>
                <c:pt idx="13">
                  <c:v>3.0375855394720018E-4</c:v>
                </c:pt>
                <c:pt idx="14">
                  <c:v>1.177619520466377E-2</c:v>
                </c:pt>
                <c:pt idx="15">
                  <c:v>5.7188791884498387E-3</c:v>
                </c:pt>
                <c:pt idx="16">
                  <c:v>1.5310520081555942E-2</c:v>
                </c:pt>
                <c:pt idx="17">
                  <c:v>2.1386938492197728E-2</c:v>
                </c:pt>
                <c:pt idx="18">
                  <c:v>3.2192741169652331E-2</c:v>
                </c:pt>
                <c:pt idx="19">
                  <c:v>2.3822089099695656E-2</c:v>
                </c:pt>
                <c:pt idx="20">
                  <c:v>6.0976701748168487E-2</c:v>
                </c:pt>
                <c:pt idx="21">
                  <c:v>6.8088876721098101E-3</c:v>
                </c:pt>
                <c:pt idx="22">
                  <c:v>0.11547640766431862</c:v>
                </c:pt>
                <c:pt idx="23">
                  <c:v>1.6428164320177343E-4</c:v>
                </c:pt>
                <c:pt idx="24">
                  <c:v>2.0952975677331464E-2</c:v>
                </c:pt>
                <c:pt idx="25">
                  <c:v>2.1129921591380536E-3</c:v>
                </c:pt>
                <c:pt idx="26">
                  <c:v>1.7425854491368064E-5</c:v>
                </c:pt>
                <c:pt idx="27">
                  <c:v>1.016084809992307E-7</c:v>
                </c:pt>
                <c:pt idx="28">
                  <c:v>8.9683499444717532E-5</c:v>
                </c:pt>
                <c:pt idx="29">
                  <c:v>3.0268816115598413E-5</c:v>
                </c:pt>
                <c:pt idx="30">
                  <c:v>8.5454484390715065E-5</c:v>
                </c:pt>
                <c:pt idx="31">
                  <c:v>0.10854059873634823</c:v>
                </c:pt>
                <c:pt idx="32">
                  <c:v>1.2035436980840774E-3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2-2D33-40ED-AADC-851D37D792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20-493F-ABD0-933E23CCDBC4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20-493F-ABD0-933E23CCDBC4}"/>
              </c:ext>
            </c:extLst>
          </c:dPt>
          <c:dLbls>
            <c:dLbl>
              <c:idx val="0"/>
              <c:layout>
                <c:manualLayout>
                  <c:x val="-0.27079655490212401"/>
                  <c:y val="-1.1596944384387261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92561591974331"/>
                      <c:h val="0.209424251536857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C20-493F-ABD0-933E23CCDBC4}"/>
                </c:ext>
              </c:extLst>
            </c:dLbl>
            <c:dLbl>
              <c:idx val="1"/>
              <c:layout>
                <c:manualLayout>
                  <c:x val="0.17442260995268943"/>
                  <c:y val="3.226361903259492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20-493F-ABD0-933E23CCDB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Authenticated</c:v>
                </c:pt>
                <c:pt idx="1">
                  <c:v>Free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0.59</c:v>
                </c:pt>
                <c:pt idx="1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20-493F-ABD0-933E23CCD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215381"/>
            </a:solidFill>
          </c:spPr>
          <c:dPt>
            <c:idx val="0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D2-4381-BB83-0B468795F03B}"/>
              </c:ext>
            </c:extLst>
          </c:dPt>
          <c:dPt>
            <c:idx val="1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D2-4381-BB83-0B468795F03B}"/>
              </c:ext>
            </c:extLst>
          </c:dPt>
          <c:dPt>
            <c:idx val="2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D2-4381-BB83-0B468795F03B}"/>
              </c:ext>
            </c:extLst>
          </c:dPt>
          <c:dPt>
            <c:idx val="3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D2-4381-BB83-0B468795F03B}"/>
              </c:ext>
            </c:extLst>
          </c:dPt>
          <c:dPt>
            <c:idx val="4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D2-4381-BB83-0B468795F03B}"/>
              </c:ext>
            </c:extLst>
          </c:dPt>
          <c:dPt>
            <c:idx val="5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DD2-4381-BB83-0B468795F03B}"/>
              </c:ext>
            </c:extLst>
          </c:dPt>
          <c:dPt>
            <c:idx val="6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DD2-4381-BB83-0B468795F03B}"/>
              </c:ext>
            </c:extLst>
          </c:dPt>
          <c:dPt>
            <c:idx val="7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DD2-4381-BB83-0B468795F03B}"/>
              </c:ext>
            </c:extLst>
          </c:dPt>
          <c:dPt>
            <c:idx val="8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DD2-4381-BB83-0B468795F03B}"/>
              </c:ext>
            </c:extLst>
          </c:dPt>
          <c:dPt>
            <c:idx val="9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DD2-4381-BB83-0B468795F03B}"/>
              </c:ext>
            </c:extLst>
          </c:dPt>
          <c:dPt>
            <c:idx val="10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DD2-4381-BB83-0B468795F03B}"/>
              </c:ext>
            </c:extLst>
          </c:dPt>
          <c:dPt>
            <c:idx val="11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DD2-4381-BB83-0B468795F03B}"/>
              </c:ext>
            </c:extLst>
          </c:dPt>
          <c:dPt>
            <c:idx val="12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DD2-4381-BB83-0B468795F03B}"/>
              </c:ext>
            </c:extLst>
          </c:dPt>
          <c:dPt>
            <c:idx val="13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5DD2-4381-BB83-0B468795F03B}"/>
              </c:ext>
            </c:extLst>
          </c:dPt>
          <c:dPt>
            <c:idx val="14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5DD2-4381-BB83-0B468795F03B}"/>
              </c:ext>
            </c:extLst>
          </c:dPt>
          <c:dPt>
            <c:idx val="15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5DD2-4381-BB83-0B468795F03B}"/>
              </c:ext>
            </c:extLst>
          </c:dPt>
          <c:dPt>
            <c:idx val="16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5DD2-4381-BB83-0B468795F03B}"/>
              </c:ext>
            </c:extLst>
          </c:dPt>
          <c:dPt>
            <c:idx val="17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5DD2-4381-BB83-0B468795F03B}"/>
              </c:ext>
            </c:extLst>
          </c:dPt>
          <c:dPt>
            <c:idx val="18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5DD2-4381-BB83-0B468795F03B}"/>
              </c:ext>
            </c:extLst>
          </c:dPt>
          <c:dPt>
            <c:idx val="19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5DD2-4381-BB83-0B468795F03B}"/>
              </c:ext>
            </c:extLst>
          </c:dPt>
          <c:dPt>
            <c:idx val="2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5DD2-4381-BB83-0B468795F03B}"/>
              </c:ext>
            </c:extLst>
          </c:dPt>
          <c:dPt>
            <c:idx val="2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5DD2-4381-BB83-0B468795F03B}"/>
              </c:ext>
            </c:extLst>
          </c:dPt>
          <c:dPt>
            <c:idx val="2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5DD2-4381-BB83-0B468795F03B}"/>
              </c:ext>
            </c:extLst>
          </c:dPt>
          <c:dPt>
            <c:idx val="2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5DD2-4381-BB83-0B468795F03B}"/>
              </c:ext>
            </c:extLst>
          </c:dPt>
          <c:dPt>
            <c:idx val="24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5DD2-4381-BB83-0B468795F03B}"/>
              </c:ext>
            </c:extLst>
          </c:dPt>
          <c:dPt>
            <c:idx val="25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5DD2-4381-BB83-0B468795F03B}"/>
              </c:ext>
            </c:extLst>
          </c:dPt>
          <c:dPt>
            <c:idx val="26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5DD2-4381-BB83-0B468795F03B}"/>
              </c:ext>
            </c:extLst>
          </c:dPt>
          <c:dPt>
            <c:idx val="27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5DD2-4381-BB83-0B468795F03B}"/>
              </c:ext>
            </c:extLst>
          </c:dPt>
          <c:dPt>
            <c:idx val="28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5DD2-4381-BB83-0B468795F03B}"/>
              </c:ext>
            </c:extLst>
          </c:dPt>
          <c:dPt>
            <c:idx val="29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5DD2-4381-BB83-0B468795F03B}"/>
              </c:ext>
            </c:extLst>
          </c:dPt>
          <c:dPt>
            <c:idx val="3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5DD2-4381-BB83-0B468795F03B}"/>
              </c:ext>
            </c:extLst>
          </c:dPt>
          <c:dPt>
            <c:idx val="3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5DD2-4381-BB83-0B468795F03B}"/>
              </c:ext>
            </c:extLst>
          </c:dPt>
          <c:dPt>
            <c:idx val="3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5DD2-4381-BB83-0B468795F03B}"/>
              </c:ext>
            </c:extLst>
          </c:dPt>
          <c:dLbls>
            <c:dLbl>
              <c:idx val="0"/>
              <c:layout>
                <c:manualLayout>
                  <c:x val="1.3796501575223309E-2"/>
                  <c:y val="1.6922078240365714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D2-4381-BB83-0B468795F03B}"/>
                </c:ext>
              </c:extLst>
            </c:dLbl>
            <c:dLbl>
              <c:idx val="1"/>
              <c:layout>
                <c:manualLayout>
                  <c:x val="-1.9550945102135339E-2"/>
                  <c:y val="-1.8250517251164782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6.3372028951748718E-2"/>
                      <c:h val="2.610844602787222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DD2-4381-BB83-0B468795F03B}"/>
                </c:ext>
              </c:extLst>
            </c:dLbl>
            <c:dLbl>
              <c:idx val="4"/>
              <c:layout>
                <c:manualLayout>
                  <c:x val="1.6866897080809795E-2"/>
                  <c:y val="2.428532915748685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DD2-4381-BB83-0B468795F03B}"/>
                </c:ext>
              </c:extLst>
            </c:dLbl>
            <c:dLbl>
              <c:idx val="6"/>
              <c:layout>
                <c:manualLayout>
                  <c:x val="1.2645315597800272E-2"/>
                  <c:y val="-1.233034548766078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DD2-4381-BB83-0B468795F03B}"/>
                </c:ext>
              </c:extLst>
            </c:dLbl>
            <c:dLbl>
              <c:idx val="7"/>
              <c:layout>
                <c:manualLayout>
                  <c:x val="5.0562789057246316E-2"/>
                  <c:y val="-2.0477212570880177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5.4270726921444377E-2"/>
                      <c:h val="5.17049617414724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5DD2-4381-BB83-0B468795F03B}"/>
                </c:ext>
              </c:extLst>
            </c:dLbl>
            <c:dLbl>
              <c:idx val="8"/>
              <c:layout>
                <c:manualLayout>
                  <c:x val="2.0190504663879814E-2"/>
                  <c:y val="-5.5859256087052982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DD2-4381-BB83-0B468795F03B}"/>
                </c:ext>
              </c:extLst>
            </c:dLbl>
            <c:dLbl>
              <c:idx val="9"/>
              <c:layout>
                <c:manualLayout>
                  <c:x val="5.3391120186873703E-3"/>
                  <c:y val="-2.6304350069396788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DD2-4381-BB83-0B468795F03B}"/>
                </c:ext>
              </c:extLst>
            </c:dLbl>
            <c:dLbl>
              <c:idx val="10"/>
              <c:layout>
                <c:manualLayout>
                  <c:x val="-6.7078374287157568E-3"/>
                  <c:y val="-2.4153436559984577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DD2-4381-BB83-0B468795F03B}"/>
                </c:ext>
              </c:extLst>
            </c:dLbl>
            <c:dLbl>
              <c:idx val="11"/>
              <c:layout>
                <c:manualLayout>
                  <c:x val="-4.9307876371353573E-3"/>
                  <c:y val="-2.9508308266215373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DD2-4381-BB83-0B468795F03B}"/>
                </c:ext>
              </c:extLst>
            </c:dLbl>
            <c:dLbl>
              <c:idx val="12"/>
              <c:layout>
                <c:manualLayout>
                  <c:x val="1.5893649653433862E-2"/>
                  <c:y val="-2.9865288964106076E-3"/>
                </c:manualLayout>
              </c:layout>
              <c:tx>
                <c:rich>
                  <a:bodyPr/>
                  <a:lstStyle/>
                  <a:p>
                    <a:fld id="{3ED13327-B3BE-436A-B8C7-E527449D1C85}" type="CATEGORYNAME">
                      <a:rPr lang="en-US" sz="800" smtClean="0"/>
                      <a:pPr/>
                      <a:t>[CATEGORY NAME]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6.4733853403690547E-2"/>
                      <c:h val="3.769854834299039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9-5DD2-4381-BB83-0B468795F03B}"/>
                </c:ext>
              </c:extLst>
            </c:dLbl>
            <c:dLbl>
              <c:idx val="13"/>
              <c:layout>
                <c:manualLayout>
                  <c:x val="2.9612754329501851E-2"/>
                  <c:y val="6.798990844267405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4.9025680269906023E-2"/>
                      <c:h val="4.81828811792810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B-5DD2-4381-BB83-0B468795F03B}"/>
                </c:ext>
              </c:extLst>
            </c:dLbl>
            <c:dLbl>
              <c:idx val="14"/>
              <c:layout>
                <c:manualLayout>
                  <c:x val="-1.7735833872492803E-2"/>
                  <c:y val="0.1004416950875328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5DD2-4381-BB83-0B468795F03B}"/>
                </c:ext>
              </c:extLst>
            </c:dLbl>
            <c:dLbl>
              <c:idx val="15"/>
              <c:layout>
                <c:manualLayout>
                  <c:x val="-1.9675374684865094E-2"/>
                  <c:y val="0.13882856800111448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5DD2-4381-BB83-0B468795F03B}"/>
                </c:ext>
              </c:extLst>
            </c:dLbl>
            <c:dLbl>
              <c:idx val="16"/>
              <c:layout>
                <c:manualLayout>
                  <c:x val="-4.627235724625018E-2"/>
                  <c:y val="0.1011796809295558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5DD2-4381-BB83-0B468795F03B}"/>
                </c:ext>
              </c:extLst>
            </c:dLbl>
            <c:dLbl>
              <c:idx val="18"/>
              <c:layout>
                <c:manualLayout>
                  <c:x val="-9.4348837273497285E-2"/>
                  <c:y val="7.994884244090953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5DD2-4381-BB83-0B468795F03B}"/>
                </c:ext>
              </c:extLst>
            </c:dLbl>
            <c:dLbl>
              <c:idx val="19"/>
              <c:layout>
                <c:manualLayout>
                  <c:x val="-7.7036456806053991E-2"/>
                  <c:y val="2.55336329348385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5DD2-4381-BB83-0B468795F03B}"/>
                </c:ext>
              </c:extLst>
            </c:dLbl>
            <c:dLbl>
              <c:idx val="20"/>
              <c:layout>
                <c:manualLayout>
                  <c:x val="-1.029792816251268E-2"/>
                  <c:y val="1.543369123846181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5DD2-4381-BB83-0B468795F03B}"/>
                </c:ext>
              </c:extLst>
            </c:dLbl>
            <c:dLbl>
              <c:idx val="21"/>
              <c:layout>
                <c:manualLayout>
                  <c:x val="-0.11597713001256399"/>
                  <c:y val="-2.580290021825161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5DD2-4381-BB83-0B468795F03B}"/>
                </c:ext>
              </c:extLst>
            </c:dLbl>
            <c:dLbl>
              <c:idx val="23"/>
              <c:layout>
                <c:manualLayout>
                  <c:x val="2.3331926953464824E-2"/>
                  <c:y val="-2.957667313338114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5.8437100739761473E-2"/>
                      <c:h val="2.613924246567567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2F-5DD2-4381-BB83-0B468795F03B}"/>
                </c:ext>
              </c:extLst>
            </c:dLbl>
            <c:dLbl>
              <c:idx val="24"/>
              <c:layout>
                <c:manualLayout>
                  <c:x val="1.4117661547712906E-2"/>
                  <c:y val="-1.2156531037649694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5DD2-4381-BB83-0B468795F03B}"/>
                </c:ext>
              </c:extLst>
            </c:dLbl>
            <c:dLbl>
              <c:idx val="25"/>
              <c:layout>
                <c:manualLayout>
                  <c:x val="2.5179472686114061E-3"/>
                  <c:y val="-5.7678019534293367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5DD2-4381-BB83-0B468795F03B}"/>
                </c:ext>
              </c:extLst>
            </c:dLbl>
            <c:dLbl>
              <c:idx val="26"/>
              <c:layout>
                <c:manualLayout>
                  <c:x val="7.2405913929976719E-3"/>
                  <c:y val="1.057559348444118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5DD2-4381-BB83-0B468795F03B}"/>
                </c:ext>
              </c:extLst>
            </c:dLbl>
            <c:dLbl>
              <c:idx val="27"/>
              <c:layout>
                <c:manualLayout>
                  <c:x val="1.5521104085345953E-2"/>
                  <c:y val="2.322680238167714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7-5DD2-4381-BB83-0B468795F03B}"/>
                </c:ext>
              </c:extLst>
            </c:dLbl>
            <c:dLbl>
              <c:idx val="31"/>
              <c:layout>
                <c:manualLayout>
                  <c:x val="5.4669389961675263E-3"/>
                  <c:y val="-6.800691904051844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F-5DD2-4381-BB83-0B468795F0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Sheet1!$A$2:$A$34</c:f>
              <c:strCache>
                <c:ptCount val="33"/>
                <c:pt idx="0">
                  <c:v>Set Top</c:v>
                </c:pt>
                <c:pt idx="1">
                  <c:v>Smart TV</c:v>
                </c:pt>
                <c:pt idx="2">
                  <c:v>ICD</c:v>
                </c:pt>
                <c:pt idx="3">
                  <c:v>VGC</c:v>
                </c:pt>
                <c:pt idx="4">
                  <c:v>DVD</c:v>
                </c:pt>
                <c:pt idx="5">
                  <c:v>Digital</c:v>
                </c:pt>
                <c:pt idx="6">
                  <c:v>Set Top</c:v>
                </c:pt>
                <c:pt idx="7">
                  <c:v>Smart TV</c:v>
                </c:pt>
                <c:pt idx="8">
                  <c:v>ICD</c:v>
                </c:pt>
                <c:pt idx="9">
                  <c:v>VGC</c:v>
                </c:pt>
                <c:pt idx="10">
                  <c:v>DVD</c:v>
                </c:pt>
                <c:pt idx="11">
                  <c:v>Digital</c:v>
                </c:pt>
                <c:pt idx="12">
                  <c:v>Set Top</c:v>
                </c:pt>
                <c:pt idx="13">
                  <c:v>Smart TV</c:v>
                </c:pt>
                <c:pt idx="14">
                  <c:v>ICD</c:v>
                </c:pt>
                <c:pt idx="15">
                  <c:v>VGC</c:v>
                </c:pt>
                <c:pt idx="16">
                  <c:v>DVD</c:v>
                </c:pt>
                <c:pt idx="17">
                  <c:v>Digital</c:v>
                </c:pt>
                <c:pt idx="18">
                  <c:v>Comp</c:v>
                </c:pt>
                <c:pt idx="19">
                  <c:v>ICD</c:v>
                </c:pt>
                <c:pt idx="20">
                  <c:v>Mobile</c:v>
                </c:pt>
                <c:pt idx="21">
                  <c:v>Smart TV</c:v>
                </c:pt>
                <c:pt idx="22">
                  <c:v>DVD</c:v>
                </c:pt>
                <c:pt idx="23">
                  <c:v>Comp</c:v>
                </c:pt>
                <c:pt idx="24">
                  <c:v>ICD</c:v>
                </c:pt>
                <c:pt idx="25">
                  <c:v>VGC</c:v>
                </c:pt>
                <c:pt idx="26">
                  <c:v>Mobile</c:v>
                </c:pt>
                <c:pt idx="27">
                  <c:v>Smart TV</c:v>
                </c:pt>
                <c:pt idx="28">
                  <c:v>Comp</c:v>
                </c:pt>
                <c:pt idx="29">
                  <c:v>ICD</c:v>
                </c:pt>
                <c:pt idx="30">
                  <c:v>VGC</c:v>
                </c:pt>
                <c:pt idx="31">
                  <c:v>Mobile</c:v>
                </c:pt>
                <c:pt idx="32">
                  <c:v>Smart TV</c:v>
                </c:pt>
              </c:strCache>
            </c:strRef>
          </c:cat>
          <c:val>
            <c:numRef>
              <c:f>Sheet1!$B$2:$B$34</c:f>
              <c:numCache>
                <c:formatCode>0%</c:formatCode>
                <c:ptCount val="33"/>
                <c:pt idx="0">
                  <c:v>0.22266176198591567</c:v>
                </c:pt>
                <c:pt idx="1">
                  <c:v>4.2786247248684283E-3</c:v>
                </c:pt>
                <c:pt idx="2">
                  <c:v>6.0740051371217492E-4</c:v>
                </c:pt>
                <c:pt idx="3">
                  <c:v>9.2369638144872482E-4</c:v>
                </c:pt>
                <c:pt idx="4">
                  <c:v>1.0072096325014913E-3</c:v>
                </c:pt>
                <c:pt idx="5">
                  <c:v>1.2009147993275933E-4</c:v>
                </c:pt>
                <c:pt idx="6">
                  <c:v>0.37537290510455901</c:v>
                </c:pt>
                <c:pt idx="7">
                  <c:v>5.0912652590697554E-3</c:v>
                </c:pt>
                <c:pt idx="8">
                  <c:v>6.637473811795711E-3</c:v>
                </c:pt>
                <c:pt idx="9">
                  <c:v>3.4326165988144458E-3</c:v>
                </c:pt>
                <c:pt idx="10">
                  <c:v>2.3025838013869268E-3</c:v>
                </c:pt>
                <c:pt idx="11">
                  <c:v>1.0987802711174298E-4</c:v>
                </c:pt>
                <c:pt idx="12">
                  <c:v>8.1865794702544126E-2</c:v>
                </c:pt>
                <c:pt idx="13">
                  <c:v>6.3692768270420677E-4</c:v>
                </c:pt>
                <c:pt idx="14">
                  <c:v>2.0307018632382281E-3</c:v>
                </c:pt>
                <c:pt idx="15">
                  <c:v>4.8032790786622975E-6</c:v>
                </c:pt>
                <c:pt idx="16">
                  <c:v>2.7874729580706334E-4</c:v>
                </c:pt>
                <c:pt idx="17">
                  <c:v>8.9766842050533629E-4</c:v>
                </c:pt>
                <c:pt idx="18">
                  <c:v>4.6717671650842261E-4</c:v>
                </c:pt>
                <c:pt idx="19">
                  <c:v>1.1760016141157711E-4</c:v>
                </c:pt>
                <c:pt idx="20">
                  <c:v>7.117816087381019E-4</c:v>
                </c:pt>
                <c:pt idx="21">
                  <c:v>3.1515641613073095E-3</c:v>
                </c:pt>
                <c:pt idx="22">
                  <c:v>5.7854366419756633E-3</c:v>
                </c:pt>
                <c:pt idx="23">
                  <c:v>2.7547664513291083E-2</c:v>
                </c:pt>
                <c:pt idx="24">
                  <c:v>9.8855489805758881E-2</c:v>
                </c:pt>
                <c:pt idx="25">
                  <c:v>2.6967285644872885E-2</c:v>
                </c:pt>
                <c:pt idx="26">
                  <c:v>4.5152731938998089E-2</c:v>
                </c:pt>
                <c:pt idx="27">
                  <c:v>4.6834750231828239E-2</c:v>
                </c:pt>
                <c:pt idx="28">
                  <c:v>9.4416804979341445E-3</c:v>
                </c:pt>
                <c:pt idx="29">
                  <c:v>1.3966378972603929E-2</c:v>
                </c:pt>
                <c:pt idx="30">
                  <c:v>2.546745410998568E-4</c:v>
                </c:pt>
                <c:pt idx="31">
                  <c:v>1.2168898057012167E-2</c:v>
                </c:pt>
                <c:pt idx="32">
                  <c:v>3.1673578346749662E-4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2-5DD2-4381-BB83-0B468795F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328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3D-4DC9-98E8-0614980B4AA7}"/>
              </c:ext>
            </c:extLst>
          </c:dPt>
          <c:dPt>
            <c:idx val="1"/>
            <c:bubble3D val="0"/>
            <c:spPr>
              <a:solidFill>
                <a:srgbClr val="328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3D-4DC9-98E8-0614980B4AA7}"/>
              </c:ext>
            </c:extLst>
          </c:dPt>
          <c:dPt>
            <c:idx val="2"/>
            <c:bubble3D val="0"/>
            <c:spPr>
              <a:solidFill>
                <a:srgbClr val="328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3D-4DC9-98E8-0614980B4AA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3D-4DC9-98E8-0614980B4AA7}"/>
              </c:ext>
            </c:extLst>
          </c:dPt>
          <c:dPt>
            <c:idx val="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F3D-4DC9-98E8-0614980B4AA7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F3D-4DC9-98E8-0614980B4AA7}"/>
              </c:ext>
            </c:extLst>
          </c:dPt>
          <c:dLbls>
            <c:dLbl>
              <c:idx val="3"/>
              <c:layout>
                <c:manualLayout>
                  <c:x val="6.5173670209979051E-2"/>
                  <c:y val="-5.703460145638934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DMVPD</a:t>
                    </a:r>
                  </a:p>
                  <a:p>
                    <a:fld id="{B3685602-C345-4B11-A5C2-F96850BB4822}" type="VALUE">
                      <a:rPr lang="en-US" smtClean="0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5.9711749715701701E-2"/>
                      <c:h val="6.668148021864037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F3D-4DC9-98E8-0614980B4AA7}"/>
                </c:ext>
              </c:extLst>
            </c:dLbl>
            <c:dLbl>
              <c:idx val="5"/>
              <c:layout>
                <c:manualLayout>
                  <c:x val="1.6154106395177382E-2"/>
                  <c:y val="8.943701159575476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F3D-4DC9-98E8-0614980B4A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Live</c:v>
                </c:pt>
                <c:pt idx="1">
                  <c:v>DVR</c:v>
                </c:pt>
                <c:pt idx="2">
                  <c:v>VOD</c:v>
                </c:pt>
                <c:pt idx="3">
                  <c:v>DMVPD</c:v>
                </c:pt>
                <c:pt idx="4">
                  <c:v>Hulu</c:v>
                </c:pt>
                <c:pt idx="5">
                  <c:v>NBCD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0.22959878471837813</c:v>
                </c:pt>
                <c:pt idx="1">
                  <c:v>0.39294672260273644</c:v>
                </c:pt>
                <c:pt idx="2">
                  <c:v>8.5714643243881672E-2</c:v>
                </c:pt>
                <c:pt idx="3">
                  <c:v>4.448122647965411E-3</c:v>
                </c:pt>
                <c:pt idx="4">
                  <c:v>0.25114335877672483</c:v>
                </c:pt>
                <c:pt idx="5">
                  <c:v>3.6148367852117592E-2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F3D-4DC9-98E8-0614980B4A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80B2E0"/>
            </a:solidFill>
          </c:spPr>
          <c:dPt>
            <c:idx val="0"/>
            <c:bubble3D val="0"/>
            <c:spPr>
              <a:solidFill>
                <a:srgbClr val="80B2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0DD-416D-B75B-CFD03929371A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0DD-416D-B75B-CFD03929371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Linear</c:v>
                </c:pt>
                <c:pt idx="1">
                  <c:v>Digital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0.71</c:v>
                </c:pt>
                <c:pt idx="1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DD-416D-B75B-CFD039293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38-4D6C-A046-0EABD32FA1B9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38-4D6C-A046-0EABD32FA1B9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38-4D6C-A046-0EABD32FA1B9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38-4D6C-A046-0EABD32FA1B9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38-4D6C-A046-0EABD32FA1B9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F38-4D6C-A046-0EABD32FA1B9}"/>
              </c:ext>
            </c:extLst>
          </c:dPt>
          <c:dPt>
            <c:idx val="6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F38-4D6C-A046-0EABD32FA1B9}"/>
              </c:ext>
            </c:extLst>
          </c:dPt>
          <c:dPt>
            <c:idx val="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F38-4D6C-A046-0EABD32FA1B9}"/>
              </c:ext>
            </c:extLst>
          </c:dPt>
          <c:dPt>
            <c:idx val="8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F38-4D6C-A046-0EABD32FA1B9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F38-4D6C-A046-0EABD32FA1B9}"/>
              </c:ext>
            </c:extLst>
          </c:dPt>
          <c:dPt>
            <c:idx val="1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F38-4D6C-A046-0EABD32FA1B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F38-4D6C-A046-0EABD32FA1B9}"/>
              </c:ext>
            </c:extLst>
          </c:dPt>
          <c:dPt>
            <c:idx val="1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F38-4D6C-A046-0EABD32FA1B9}"/>
              </c:ext>
            </c:extLst>
          </c:dPt>
          <c:dPt>
            <c:idx val="1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F38-4D6C-A046-0EABD32FA1B9}"/>
              </c:ext>
            </c:extLst>
          </c:dPt>
          <c:dLbls>
            <c:dLbl>
              <c:idx val="1"/>
              <c:layout>
                <c:manualLayout>
                  <c:x val="-5.210151478534325E-2"/>
                  <c:y val="8.698913552163120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0893953091480861"/>
                      <c:h val="0.149684007969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F38-4D6C-A046-0EABD32FA1B9}"/>
                </c:ext>
              </c:extLst>
            </c:dLbl>
            <c:dLbl>
              <c:idx val="2"/>
              <c:layout>
                <c:manualLayout>
                  <c:x val="-8.1229413002031847E-2"/>
                  <c:y val="0.10148942283199157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38-4D6C-A046-0EABD32FA1B9}"/>
                </c:ext>
              </c:extLst>
            </c:dLbl>
            <c:dLbl>
              <c:idx val="8"/>
              <c:layout>
                <c:manualLayout>
                  <c:x val="-4.1418093584315689E-2"/>
                  <c:y val="-0.1034465395392371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953732959783746"/>
                      <c:h val="0.129809733403630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1F38-4D6C-A046-0EABD32FA1B9}"/>
                </c:ext>
              </c:extLst>
            </c:dLbl>
            <c:dLbl>
              <c:idx val="9"/>
              <c:layout>
                <c:manualLayout>
                  <c:x val="7.3415770833892766E-2"/>
                  <c:y val="-0.167141321153743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0657128024274756"/>
                      <c:h val="0.147332950252852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1F38-4D6C-A046-0EABD32FA1B9}"/>
                </c:ext>
              </c:extLst>
            </c:dLbl>
            <c:dLbl>
              <c:idx val="13"/>
              <c:layout>
                <c:manualLayout>
                  <c:x val="1.4752523399062545E-2"/>
                  <c:y val="0.1167691999344419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1F38-4D6C-A046-0EABD32FA1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Sheet1!$A$2:$A$15</c:f>
              <c:strCache>
                <c:ptCount val="14"/>
                <c:pt idx="0">
                  <c:v>Blu-ray</c:v>
                </c:pt>
                <c:pt idx="1">
                  <c:v>Gaming Console</c:v>
                </c:pt>
                <c:pt idx="2">
                  <c:v>Media Player</c:v>
                </c:pt>
                <c:pt idx="3">
                  <c:v>Smart TV</c:v>
                </c:pt>
                <c:pt idx="4">
                  <c:v>Desktop</c:v>
                </c:pt>
                <c:pt idx="5">
                  <c:v>Mobile</c:v>
                </c:pt>
                <c:pt idx="6">
                  <c:v>Tablet</c:v>
                </c:pt>
                <c:pt idx="7">
                  <c:v>Blu-ray</c:v>
                </c:pt>
                <c:pt idx="8">
                  <c:v>Gaming Console</c:v>
                </c:pt>
                <c:pt idx="9">
                  <c:v>Media Player</c:v>
                </c:pt>
                <c:pt idx="10">
                  <c:v>Smart TV</c:v>
                </c:pt>
                <c:pt idx="11">
                  <c:v>Desktop</c:v>
                </c:pt>
                <c:pt idx="12">
                  <c:v>Mobile</c:v>
                </c:pt>
                <c:pt idx="13">
                  <c:v>Tablet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1.1823249691161884E-2</c:v>
                </c:pt>
                <c:pt idx="1">
                  <c:v>4.9676916773968773E-2</c:v>
                </c:pt>
                <c:pt idx="2">
                  <c:v>0.16614525476223579</c:v>
                </c:pt>
                <c:pt idx="3">
                  <c:v>9.0422229667757967E-2</c:v>
                </c:pt>
                <c:pt idx="4">
                  <c:v>4.5488910894530159E-2</c:v>
                </c:pt>
                <c:pt idx="5">
                  <c:v>5.0286086141391698E-2</c:v>
                </c:pt>
                <c:pt idx="6">
                  <c:v>2.6350780795510922E-2</c:v>
                </c:pt>
                <c:pt idx="7">
                  <c:v>1.1213141436819793E-2</c:v>
                </c:pt>
                <c:pt idx="8">
                  <c:v>5.7701139234463204E-2</c:v>
                </c:pt>
                <c:pt idx="9">
                  <c:v>0.2274765009045937</c:v>
                </c:pt>
                <c:pt idx="10">
                  <c:v>9.606388909704662E-2</c:v>
                </c:pt>
                <c:pt idx="11">
                  <c:v>6.4200091623676625E-2</c:v>
                </c:pt>
                <c:pt idx="12">
                  <c:v>6.7362980058968583E-2</c:v>
                </c:pt>
                <c:pt idx="13">
                  <c:v>3.5788828917874285E-2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1F38-4D6C-A046-0EABD32FA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E3-48CF-8E97-C35767540769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E3-48CF-8E97-C35767540769}"/>
              </c:ext>
            </c:extLst>
          </c:dPt>
          <c:dLbls>
            <c:dLbl>
              <c:idx val="0"/>
              <c:layout>
                <c:manualLayout>
                  <c:x val="-0.22804800301954342"/>
                  <c:y val="5.548321305855234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5E3-48CF-8E97-C35767540769}"/>
                </c:ext>
              </c:extLst>
            </c:dLbl>
            <c:dLbl>
              <c:idx val="1"/>
              <c:layout>
                <c:manualLayout>
                  <c:x val="0.21432104145521524"/>
                  <c:y val="-6.612061188371645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E3-48CF-8E97-C357675407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Ad-Free Hulu</c:v>
                </c:pt>
                <c:pt idx="1">
                  <c:v>Ad-Supported Hulu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0.4401934287265572</c:v>
                </c:pt>
                <c:pt idx="1">
                  <c:v>0.5598065712734428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E3-48CF-8E97-C35767540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242560218882752E-2"/>
          <c:y val="0.10107940051289228"/>
          <c:w val="0.87452558778031286"/>
          <c:h val="0.809790139047423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Sheet1!$A$2:$A$21</c:f>
              <c:strCache>
                <c:ptCount val="20"/>
                <c:pt idx="0">
                  <c:v>8/1/17</c:v>
                </c:pt>
                <c:pt idx="1">
                  <c:v>9/1/17</c:v>
                </c:pt>
                <c:pt idx="2">
                  <c:v>10/1/17</c:v>
                </c:pt>
                <c:pt idx="3">
                  <c:v>11/1/17</c:v>
                </c:pt>
                <c:pt idx="4">
                  <c:v>12/1/17</c:v>
                </c:pt>
                <c:pt idx="5">
                  <c:v>1/1/18</c:v>
                </c:pt>
                <c:pt idx="6">
                  <c:v>2/1/18</c:v>
                </c:pt>
                <c:pt idx="7">
                  <c:v>3/1/18</c:v>
                </c:pt>
                <c:pt idx="8">
                  <c:v>4/1/18</c:v>
                </c:pt>
                <c:pt idx="9">
                  <c:v>5/1/18</c:v>
                </c:pt>
                <c:pt idx="10">
                  <c:v>6/1/18</c:v>
                </c:pt>
                <c:pt idx="11">
                  <c:v>7/1/18</c:v>
                </c:pt>
                <c:pt idx="12">
                  <c:v>8/1/18</c:v>
                </c:pt>
                <c:pt idx="13">
                  <c:v>9/1/18</c:v>
                </c:pt>
                <c:pt idx="14">
                  <c:v>10/1/18</c:v>
                </c:pt>
                <c:pt idx="15">
                  <c:v>11/1/18</c:v>
                </c:pt>
                <c:pt idx="16">
                  <c:v>12/1/18</c:v>
                </c:pt>
                <c:pt idx="17">
                  <c:v>1/1/19</c:v>
                </c:pt>
                <c:pt idx="18">
                  <c:v>2/1/19</c:v>
                </c:pt>
                <c:pt idx="19">
                  <c:v>3/1/19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FE-41F0-BDAD-E9794BEAB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080080"/>
        <c:axId val="130072240"/>
      </c:barChart>
      <c:dateAx>
        <c:axId val="130080080"/>
        <c:scaling>
          <c:orientation val="minMax"/>
        </c:scaling>
        <c:delete val="1"/>
        <c:axPos val="b"/>
        <c:numFmt formatCode="m/d/yy;@" sourceLinked="0"/>
        <c:majorTickMark val="none"/>
        <c:minorTickMark val="none"/>
        <c:tickLblPos val="nextTo"/>
        <c:crossAx val="130072240"/>
        <c:crosses val="autoZero"/>
        <c:auto val="0"/>
        <c:lblOffset val="100"/>
        <c:baseTimeUnit val="days"/>
      </c:dateAx>
      <c:valAx>
        <c:axId val="130072240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30080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WATCHING TV DIFFERENTLY</c:v>
                </c:pt>
              </c:strCache>
            </c:strRef>
          </c:tx>
          <c:spPr>
            <a:solidFill>
              <a:srgbClr val="0070C0"/>
            </a:solidFill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D8-4C6D-8159-9AC3FC873B45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4D8-4C6D-8159-9AC3FC873B4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also yes (but in purple)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D8-4C6D-8159-9AC3FC873B4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73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87-4531-BB65-00E9C704EF2E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87-4531-BB65-00E9C704EF2E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87-4531-BB65-00E9C704EF2E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687-4531-BB65-00E9C704EF2E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687-4531-BB65-00E9C704EF2E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687-4531-BB65-00E9C704EF2E}"/>
              </c:ext>
            </c:extLst>
          </c:dPt>
          <c:dPt>
            <c:idx val="6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687-4531-BB65-00E9C704EF2E}"/>
              </c:ext>
            </c:extLst>
          </c:dPt>
          <c:dPt>
            <c:idx val="7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687-4531-BB65-00E9C704EF2E}"/>
              </c:ext>
            </c:extLst>
          </c:dPt>
          <c:dPt>
            <c:idx val="8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E687-4531-BB65-00E9C704EF2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E687-4531-BB65-00E9C704EF2E}"/>
              </c:ext>
            </c:extLst>
          </c:dPt>
          <c:dPt>
            <c:idx val="1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E687-4531-BB65-00E9C704EF2E}"/>
              </c:ext>
            </c:extLst>
          </c:dPt>
          <c:dPt>
            <c:idx val="1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E687-4531-BB65-00E9C704EF2E}"/>
              </c:ext>
            </c:extLst>
          </c:dPt>
          <c:dPt>
            <c:idx val="1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E687-4531-BB65-00E9C704EF2E}"/>
              </c:ext>
            </c:extLst>
          </c:dPt>
          <c:dPt>
            <c:idx val="1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E687-4531-BB65-00E9C704EF2E}"/>
              </c:ext>
            </c:extLst>
          </c:dPt>
          <c:dPt>
            <c:idx val="14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E687-4531-BB65-00E9C704EF2E}"/>
              </c:ext>
            </c:extLst>
          </c:dPt>
          <c:dPt>
            <c:idx val="15"/>
            <c:bubble3D val="0"/>
            <c:spPr>
              <a:solidFill>
                <a:srgbClr val="A9D18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E687-4531-BB65-00E9C704EF2E}"/>
              </c:ext>
            </c:extLst>
          </c:dPt>
          <c:dPt>
            <c:idx val="16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E687-4531-BB65-00E9C704EF2E}"/>
              </c:ext>
            </c:extLst>
          </c:dPt>
          <c:dPt>
            <c:idx val="1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E687-4531-BB65-00E9C704EF2E}"/>
              </c:ext>
            </c:extLst>
          </c:dPt>
          <c:dPt>
            <c:idx val="18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E687-4531-BB65-00E9C704EF2E}"/>
              </c:ext>
            </c:extLst>
          </c:dPt>
          <c:dPt>
            <c:idx val="1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E687-4531-BB65-00E9C704EF2E}"/>
              </c:ext>
            </c:extLst>
          </c:dPt>
          <c:dPt>
            <c:idx val="2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E687-4531-BB65-00E9C704EF2E}"/>
              </c:ext>
            </c:extLst>
          </c:dPt>
          <c:dPt>
            <c:idx val="2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E687-4531-BB65-00E9C704EF2E}"/>
              </c:ext>
            </c:extLst>
          </c:dPt>
          <c:dPt>
            <c:idx val="2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E687-4531-BB65-00E9C704EF2E}"/>
              </c:ext>
            </c:extLst>
          </c:dPt>
          <c:dPt>
            <c:idx val="2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E687-4531-BB65-00E9C704EF2E}"/>
              </c:ext>
            </c:extLst>
          </c:dPt>
          <c:dPt>
            <c:idx val="2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E687-4531-BB65-00E9C704EF2E}"/>
              </c:ext>
            </c:extLst>
          </c:dPt>
          <c:dPt>
            <c:idx val="25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E687-4531-BB65-00E9C704EF2E}"/>
              </c:ext>
            </c:extLst>
          </c:dPt>
          <c:dPt>
            <c:idx val="26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E687-4531-BB65-00E9C704EF2E}"/>
              </c:ext>
            </c:extLst>
          </c:dPt>
          <c:dPt>
            <c:idx val="2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E687-4531-BB65-00E9C704EF2E}"/>
              </c:ext>
            </c:extLst>
          </c:dPt>
          <c:dPt>
            <c:idx val="28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E687-4531-BB65-00E9C704EF2E}"/>
              </c:ext>
            </c:extLst>
          </c:dPt>
          <c:dPt>
            <c:idx val="2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E687-4531-BB65-00E9C704EF2E}"/>
              </c:ext>
            </c:extLst>
          </c:dPt>
          <c:dPt>
            <c:idx val="3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E687-4531-BB65-00E9C704EF2E}"/>
              </c:ext>
            </c:extLst>
          </c:dPt>
          <c:dLbls>
            <c:dLbl>
              <c:idx val="0"/>
              <c:layout>
                <c:manualLayout>
                  <c:x val="-1.9658904771708095E-2"/>
                  <c:y val="0.10579759725603796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687-4531-BB65-00E9C704EF2E}"/>
                </c:ext>
              </c:extLst>
            </c:dLbl>
            <c:dLbl>
              <c:idx val="1"/>
              <c:layout>
                <c:manualLayout>
                  <c:x val="-9.2361776210381302E-2"/>
                  <c:y val="0.134010289857648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0893953091480861"/>
                      <c:h val="0.149684007969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687-4531-BB65-00E9C704EF2E}"/>
                </c:ext>
              </c:extLst>
            </c:dLbl>
            <c:dLbl>
              <c:idx val="4"/>
              <c:layout>
                <c:manualLayout>
                  <c:x val="9.0235944898452401E-3"/>
                  <c:y val="-4.417372107396810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687-4531-BB65-00E9C704EF2E}"/>
                </c:ext>
              </c:extLst>
            </c:dLbl>
            <c:dLbl>
              <c:idx val="5"/>
              <c:layout>
                <c:manualLayout>
                  <c:x val="5.3614025116137519E-2"/>
                  <c:y val="-2.44115074216906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687-4531-BB65-00E9C704EF2E}"/>
                </c:ext>
              </c:extLst>
            </c:dLbl>
            <c:dLbl>
              <c:idx val="6"/>
              <c:layout>
                <c:manualLayout>
                  <c:x val="-2.7100806174905942E-2"/>
                  <c:y val="-0.10688019454169555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687-4531-BB65-00E9C704EF2E}"/>
                </c:ext>
              </c:extLst>
            </c:dLbl>
            <c:dLbl>
              <c:idx val="7"/>
              <c:layout>
                <c:manualLayout>
                  <c:x val="3.4233343179288882E-3"/>
                  <c:y val="-2.6499690968581477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687-4531-BB65-00E9C704EF2E}"/>
                </c:ext>
              </c:extLst>
            </c:dLbl>
            <c:dLbl>
              <c:idx val="8"/>
              <c:layout>
                <c:manualLayout>
                  <c:x val="4.6207181281943413E-2"/>
                  <c:y val="-7.99359623712286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953732959783746"/>
                      <c:h val="5.14411428436024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E687-4531-BB65-00E9C704EF2E}"/>
                </c:ext>
              </c:extLst>
            </c:dLbl>
            <c:dLbl>
              <c:idx val="9"/>
              <c:layout>
                <c:manualLayout>
                  <c:x val="3.6707885416946383E-2"/>
                  <c:y val="-0.1451981157969357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5630454435602975"/>
                      <c:h val="9.717705229443486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E687-4531-BB65-00E9C704EF2E}"/>
                </c:ext>
              </c:extLst>
            </c:dLbl>
            <c:dLbl>
              <c:idx val="10"/>
              <c:layout>
                <c:manualLayout>
                  <c:x val="0.35344313811488731"/>
                  <c:y val="-2.507794897920911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687-4531-BB65-00E9C704EF2E}"/>
                </c:ext>
              </c:extLst>
            </c:dLbl>
            <c:dLbl>
              <c:idx val="11"/>
              <c:layout>
                <c:manualLayout>
                  <c:x val="0.14216739317884133"/>
                  <c:y val="3.471271925927242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687-4531-BB65-00E9C704EF2E}"/>
                </c:ext>
              </c:extLst>
            </c:dLbl>
            <c:dLbl>
              <c:idx val="13"/>
              <c:layout>
                <c:manualLayout>
                  <c:x val="-0.10602826087605136"/>
                  <c:y val="3.847169647388240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687-4531-BB65-00E9C704EF2E}"/>
                </c:ext>
              </c:extLst>
            </c:dLbl>
            <c:dLbl>
              <c:idx val="24"/>
              <c:layout>
                <c:manualLayout>
                  <c:x val="-5.3722927351766175E-2"/>
                  <c:y val="9.527473189302970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E687-4531-BB65-00E9C704EF2E}"/>
                </c:ext>
              </c:extLst>
            </c:dLbl>
            <c:dLbl>
              <c:idx val="30"/>
              <c:layout>
                <c:manualLayout>
                  <c:x val="5.0240480005250311E-3"/>
                  <c:y val="7.5204227312848397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E687-4531-BB65-00E9C704EF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Sheet1!$A$2:$A$32</c:f>
              <c:strCache>
                <c:ptCount val="31"/>
                <c:pt idx="0">
                  <c:v>Android</c:v>
                </c:pt>
                <c:pt idx="1">
                  <c:v>Apple TV</c:v>
                </c:pt>
                <c:pt idx="2">
                  <c:v>Fire TV</c:v>
                </c:pt>
                <c:pt idx="3">
                  <c:v>iOS</c:v>
                </c:pt>
                <c:pt idx="4">
                  <c:v>Linux</c:v>
                </c:pt>
                <c:pt idx="5">
                  <c:v>Mac OS</c:v>
                </c:pt>
                <c:pt idx="6">
                  <c:v>PlayStation</c:v>
                </c:pt>
                <c:pt idx="7">
                  <c:v>Roku</c:v>
                </c:pt>
                <c:pt idx="8">
                  <c:v>Smart TV</c:v>
                </c:pt>
                <c:pt idx="9">
                  <c:v>Misc. Connected TV</c:v>
                </c:pt>
                <c:pt idx="10">
                  <c:v>Misc. Mobile</c:v>
                </c:pt>
                <c:pt idx="11">
                  <c:v>Misc. Tablet</c:v>
                </c:pt>
                <c:pt idx="12">
                  <c:v>Misc. Device</c:v>
                </c:pt>
                <c:pt idx="13">
                  <c:v>Windows</c:v>
                </c:pt>
                <c:pt idx="14">
                  <c:v>Xbox</c:v>
                </c:pt>
                <c:pt idx="15">
                  <c:v>Android</c:v>
                </c:pt>
                <c:pt idx="16">
                  <c:v>Apple TV</c:v>
                </c:pt>
                <c:pt idx="17">
                  <c:v>Chromecast</c:v>
                </c:pt>
                <c:pt idx="18">
                  <c:v>Fire TV</c:v>
                </c:pt>
                <c:pt idx="19">
                  <c:v>iOS</c:v>
                </c:pt>
                <c:pt idx="20">
                  <c:v>Linux</c:v>
                </c:pt>
                <c:pt idx="21">
                  <c:v>Mac OS</c:v>
                </c:pt>
                <c:pt idx="22">
                  <c:v>PlayStation</c:v>
                </c:pt>
                <c:pt idx="23">
                  <c:v>Roku</c:v>
                </c:pt>
                <c:pt idx="24">
                  <c:v>Smart TV</c:v>
                </c:pt>
                <c:pt idx="25">
                  <c:v>Misc. Connected TV</c:v>
                </c:pt>
                <c:pt idx="26">
                  <c:v>Misc. Mobile</c:v>
                </c:pt>
                <c:pt idx="27">
                  <c:v>Misc. Tablet</c:v>
                </c:pt>
                <c:pt idx="28">
                  <c:v>Misc. Device</c:v>
                </c:pt>
                <c:pt idx="29">
                  <c:v>Windows</c:v>
                </c:pt>
                <c:pt idx="30">
                  <c:v>Xbox</c:v>
                </c:pt>
              </c:strCache>
            </c:strRef>
          </c:cat>
          <c:val>
            <c:numRef>
              <c:f>Sheet1!$B$2:$B$32</c:f>
              <c:numCache>
                <c:formatCode>0%</c:formatCode>
                <c:ptCount val="31"/>
                <c:pt idx="0">
                  <c:v>4.517749439468681E-2</c:v>
                </c:pt>
                <c:pt idx="1">
                  <c:v>0.12381284311210153</c:v>
                </c:pt>
                <c:pt idx="2">
                  <c:v>6.8840676946655799E-2</c:v>
                </c:pt>
                <c:pt idx="3">
                  <c:v>0.1706530757924859</c:v>
                </c:pt>
                <c:pt idx="4">
                  <c:v>1.6859376207056232E-3</c:v>
                </c:pt>
                <c:pt idx="5">
                  <c:v>1.281155941556442E-2</c:v>
                </c:pt>
                <c:pt idx="6">
                  <c:v>1.3537915287479122E-5</c:v>
                </c:pt>
                <c:pt idx="7">
                  <c:v>9.6895213315201678E-2</c:v>
                </c:pt>
                <c:pt idx="8">
                  <c:v>7.8554896524803235E-3</c:v>
                </c:pt>
                <c:pt idx="9">
                  <c:v>8.9735902507607568E-5</c:v>
                </c:pt>
                <c:pt idx="10">
                  <c:v>2.7049987271178917E-4</c:v>
                </c:pt>
                <c:pt idx="11">
                  <c:v>7.3355223804402289E-5</c:v>
                </c:pt>
                <c:pt idx="12">
                  <c:v>3.1073590874975939E-4</c:v>
                </c:pt>
                <c:pt idx="13">
                  <c:v>1.9227497529678349E-2</c:v>
                </c:pt>
                <c:pt idx="14">
                  <c:v>1.0837767149685967E-2</c:v>
                </c:pt>
                <c:pt idx="15">
                  <c:v>2.8489081581863057E-2</c:v>
                </c:pt>
                <c:pt idx="16">
                  <c:v>2.914536234160689E-2</c:v>
                </c:pt>
                <c:pt idx="17">
                  <c:v>2.8193553463414213E-2</c:v>
                </c:pt>
                <c:pt idx="18">
                  <c:v>2.3243030070910449E-2</c:v>
                </c:pt>
                <c:pt idx="19">
                  <c:v>8.3033044083149751E-2</c:v>
                </c:pt>
                <c:pt idx="20">
                  <c:v>9.0549171398078606E-3</c:v>
                </c:pt>
                <c:pt idx="21">
                  <c:v>6.8643075070066173E-2</c:v>
                </c:pt>
                <c:pt idx="22">
                  <c:v>1.1458523306465442E-4</c:v>
                </c:pt>
                <c:pt idx="23">
                  <c:v>3.4651039658219522E-2</c:v>
                </c:pt>
                <c:pt idx="24">
                  <c:v>3.7175592486564366E-3</c:v>
                </c:pt>
                <c:pt idx="25">
                  <c:v>5.7411893319001037E-5</c:v>
                </c:pt>
                <c:pt idx="26">
                  <c:v>2.3821562245207389E-4</c:v>
                </c:pt>
                <c:pt idx="27">
                  <c:v>1.0289610797061959E-4</c:v>
                </c:pt>
                <c:pt idx="28">
                  <c:v>1.9829765784523383E-4</c:v>
                </c:pt>
                <c:pt idx="29">
                  <c:v>0.12852843099378675</c:v>
                </c:pt>
                <c:pt idx="30">
                  <c:v>4.0340800815598767E-3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2-E687-4531-BB65-00E9C704E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20-493F-ABD0-933E23CCDBC4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20-493F-ABD0-933E23CCDBC4}"/>
              </c:ext>
            </c:extLst>
          </c:dPt>
          <c:dLbls>
            <c:dLbl>
              <c:idx val="0"/>
              <c:layout>
                <c:manualLayout>
                  <c:x val="-0.27079655490212401"/>
                  <c:y val="-1.1596944384387261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592561591974331"/>
                      <c:h val="0.209424251536857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C20-493F-ABD0-933E23CCDBC4}"/>
                </c:ext>
              </c:extLst>
            </c:dLbl>
            <c:dLbl>
              <c:idx val="1"/>
              <c:layout>
                <c:manualLayout>
                  <c:x val="0.17442260995268943"/>
                  <c:y val="3.226361903259492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20-493F-ABD0-933E23CCDB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Authenticated</c:v>
                </c:pt>
                <c:pt idx="1">
                  <c:v>Free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0.55855541975230749</c:v>
                </c:pt>
                <c:pt idx="1">
                  <c:v>0.44144458024769256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20-493F-ABD0-933E23CCD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215381"/>
            </a:solidFill>
          </c:spPr>
          <c:dPt>
            <c:idx val="0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D2-4381-BB83-0B468795F03B}"/>
              </c:ext>
            </c:extLst>
          </c:dPt>
          <c:dPt>
            <c:idx val="1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D2-4381-BB83-0B468795F03B}"/>
              </c:ext>
            </c:extLst>
          </c:dPt>
          <c:dPt>
            <c:idx val="2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D2-4381-BB83-0B468795F03B}"/>
              </c:ext>
            </c:extLst>
          </c:dPt>
          <c:dPt>
            <c:idx val="3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D2-4381-BB83-0B468795F03B}"/>
              </c:ext>
            </c:extLst>
          </c:dPt>
          <c:dPt>
            <c:idx val="4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D2-4381-BB83-0B468795F03B}"/>
              </c:ext>
            </c:extLst>
          </c:dPt>
          <c:dPt>
            <c:idx val="5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DD2-4381-BB83-0B468795F03B}"/>
              </c:ext>
            </c:extLst>
          </c:dPt>
          <c:dPt>
            <c:idx val="6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DD2-4381-BB83-0B468795F03B}"/>
              </c:ext>
            </c:extLst>
          </c:dPt>
          <c:dPt>
            <c:idx val="7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DD2-4381-BB83-0B468795F03B}"/>
              </c:ext>
            </c:extLst>
          </c:dPt>
          <c:dPt>
            <c:idx val="8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DD2-4381-BB83-0B468795F03B}"/>
              </c:ext>
            </c:extLst>
          </c:dPt>
          <c:dPt>
            <c:idx val="9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DD2-4381-BB83-0B468795F03B}"/>
              </c:ext>
            </c:extLst>
          </c:dPt>
          <c:dPt>
            <c:idx val="10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5DD2-4381-BB83-0B468795F03B}"/>
              </c:ext>
            </c:extLst>
          </c:dPt>
          <c:dPt>
            <c:idx val="11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5DD2-4381-BB83-0B468795F03B}"/>
              </c:ext>
            </c:extLst>
          </c:dPt>
          <c:dPt>
            <c:idx val="12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5DD2-4381-BB83-0B468795F03B}"/>
              </c:ext>
            </c:extLst>
          </c:dPt>
          <c:dPt>
            <c:idx val="13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5DD2-4381-BB83-0B468795F03B}"/>
              </c:ext>
            </c:extLst>
          </c:dPt>
          <c:dPt>
            <c:idx val="14"/>
            <c:bubble3D val="0"/>
            <c:spPr>
              <a:solidFill>
                <a:srgbClr val="21538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5DD2-4381-BB83-0B468795F03B}"/>
              </c:ext>
            </c:extLst>
          </c:dPt>
          <c:dPt>
            <c:idx val="15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5DD2-4381-BB83-0B468795F03B}"/>
              </c:ext>
            </c:extLst>
          </c:dPt>
          <c:dPt>
            <c:idx val="16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5DD2-4381-BB83-0B468795F03B}"/>
              </c:ext>
            </c:extLst>
          </c:dPt>
          <c:dPt>
            <c:idx val="17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5DD2-4381-BB83-0B468795F03B}"/>
              </c:ext>
            </c:extLst>
          </c:dPt>
          <c:dPt>
            <c:idx val="18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5DD2-4381-BB83-0B468795F03B}"/>
              </c:ext>
            </c:extLst>
          </c:dPt>
          <c:dPt>
            <c:idx val="19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5DD2-4381-BB83-0B468795F03B}"/>
              </c:ext>
            </c:extLst>
          </c:dPt>
          <c:dPt>
            <c:idx val="2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5DD2-4381-BB83-0B468795F03B}"/>
              </c:ext>
            </c:extLst>
          </c:dPt>
          <c:dPt>
            <c:idx val="2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5DD2-4381-BB83-0B468795F03B}"/>
              </c:ext>
            </c:extLst>
          </c:dPt>
          <c:dPt>
            <c:idx val="2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5DD2-4381-BB83-0B468795F03B}"/>
              </c:ext>
            </c:extLst>
          </c:dPt>
          <c:dPt>
            <c:idx val="2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5DD2-4381-BB83-0B468795F03B}"/>
              </c:ext>
            </c:extLst>
          </c:dPt>
          <c:dPt>
            <c:idx val="24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5DD2-4381-BB83-0B468795F03B}"/>
              </c:ext>
            </c:extLst>
          </c:dPt>
          <c:dPt>
            <c:idx val="25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5DD2-4381-BB83-0B468795F03B}"/>
              </c:ext>
            </c:extLst>
          </c:dPt>
          <c:dPt>
            <c:idx val="26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5DD2-4381-BB83-0B468795F03B}"/>
              </c:ext>
            </c:extLst>
          </c:dPt>
          <c:dPt>
            <c:idx val="27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5DD2-4381-BB83-0B468795F03B}"/>
              </c:ext>
            </c:extLst>
          </c:dPt>
          <c:dPt>
            <c:idx val="28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5DD2-4381-BB83-0B468795F03B}"/>
              </c:ext>
            </c:extLst>
          </c:dPt>
          <c:dPt>
            <c:idx val="29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5DD2-4381-BB83-0B468795F03B}"/>
              </c:ext>
            </c:extLst>
          </c:dPt>
          <c:dPt>
            <c:idx val="3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5DD2-4381-BB83-0B468795F03B}"/>
              </c:ext>
            </c:extLst>
          </c:dPt>
          <c:dPt>
            <c:idx val="3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5DD2-4381-BB83-0B468795F03B}"/>
              </c:ext>
            </c:extLst>
          </c:dPt>
          <c:dLbls>
            <c:dLbl>
              <c:idx val="0"/>
              <c:layout>
                <c:manualLayout>
                  <c:x val="1.3796501575223309E-2"/>
                  <c:y val="1.6922078240365714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D2-4381-BB83-0B468795F03B}"/>
                </c:ext>
              </c:extLst>
            </c:dLbl>
            <c:dLbl>
              <c:idx val="1"/>
              <c:layout>
                <c:manualLayout>
                  <c:x val="-1.9550945102135339E-2"/>
                  <c:y val="-1.8250517251164782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6.3372028951748718E-2"/>
                      <c:h val="2.610844602787222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DD2-4381-BB83-0B468795F03B}"/>
                </c:ext>
              </c:extLst>
            </c:dLbl>
            <c:dLbl>
              <c:idx val="4"/>
              <c:layout>
                <c:manualLayout>
                  <c:x val="1.6866897080809795E-2"/>
                  <c:y val="2.428532915748685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DD2-4381-BB83-0B468795F03B}"/>
                </c:ext>
              </c:extLst>
            </c:dLbl>
            <c:dLbl>
              <c:idx val="6"/>
              <c:layout>
                <c:manualLayout>
                  <c:x val="1.2645315597800272E-2"/>
                  <c:y val="-1.233034548766078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DD2-4381-BB83-0B468795F03B}"/>
                </c:ext>
              </c:extLst>
            </c:dLbl>
            <c:dLbl>
              <c:idx val="7"/>
              <c:layout>
                <c:manualLayout>
                  <c:x val="5.0562789057246316E-2"/>
                  <c:y val="-2.0477212570880177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5.4270726921444377E-2"/>
                      <c:h val="5.170496174147245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5DD2-4381-BB83-0B468795F03B}"/>
                </c:ext>
              </c:extLst>
            </c:dLbl>
            <c:dLbl>
              <c:idx val="8"/>
              <c:layout>
                <c:manualLayout>
                  <c:x val="2.0190504663879814E-2"/>
                  <c:y val="-5.5859256087052982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DD2-4381-BB83-0B468795F03B}"/>
                </c:ext>
              </c:extLst>
            </c:dLbl>
            <c:dLbl>
              <c:idx val="9"/>
              <c:layout>
                <c:manualLayout>
                  <c:x val="3.9907709771608013E-3"/>
                  <c:y val="2.603766259229257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DD2-4381-BB83-0B468795F03B}"/>
                </c:ext>
              </c:extLst>
            </c:dLbl>
            <c:dLbl>
              <c:idx val="10"/>
              <c:layout>
                <c:manualLayout>
                  <c:x val="-6.7078374287157568E-3"/>
                  <c:y val="-2.4153436559984577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DD2-4381-BB83-0B468795F03B}"/>
                </c:ext>
              </c:extLst>
            </c:dLbl>
            <c:dLbl>
              <c:idx val="11"/>
              <c:layout>
                <c:manualLayout>
                  <c:x val="-4.9307876371353573E-3"/>
                  <c:y val="-2.9508308266215373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DD2-4381-BB83-0B468795F03B}"/>
                </c:ext>
              </c:extLst>
            </c:dLbl>
            <c:dLbl>
              <c:idx val="12"/>
              <c:layout>
                <c:manualLayout>
                  <c:x val="1.5893649653433862E-2"/>
                  <c:y val="-2.9865288964106076E-3"/>
                </c:manualLayout>
              </c:layout>
              <c:tx>
                <c:rich>
                  <a:bodyPr/>
                  <a:lstStyle/>
                  <a:p>
                    <a:fld id="{3ED13327-B3BE-436A-B8C7-E527449D1C85}" type="CATEGORYNAME">
                      <a:rPr lang="en-US" sz="800" smtClean="0"/>
                      <a:pPr/>
                      <a:t>[CATEGORY NAME]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6.4733853403690547E-2"/>
                      <c:h val="3.769854834299039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9-5DD2-4381-BB83-0B468795F03B}"/>
                </c:ext>
              </c:extLst>
            </c:dLbl>
            <c:dLbl>
              <c:idx val="13"/>
              <c:layout>
                <c:manualLayout>
                  <c:x val="2.9612754329501851E-2"/>
                  <c:y val="6.798990844267405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4.9025680269906023E-2"/>
                      <c:h val="4.81828811792810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B-5DD2-4381-BB83-0B468795F03B}"/>
                </c:ext>
              </c:extLst>
            </c:dLbl>
            <c:dLbl>
              <c:idx val="14"/>
              <c:layout>
                <c:manualLayout>
                  <c:x val="-1.5039098705146692E-2"/>
                  <c:y val="8.074713125538535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5DD2-4381-BB83-0B468795F03B}"/>
                </c:ext>
              </c:extLst>
            </c:dLbl>
            <c:dLbl>
              <c:idx val="15"/>
              <c:layout>
                <c:manualLayout>
                  <c:x val="-1.9675374684865094E-2"/>
                  <c:y val="0.13882856800111448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2.7054516082523569E-2"/>
                      <c:h val="2.613924246567567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F-5DD2-4381-BB83-0B468795F03B}"/>
                </c:ext>
              </c:extLst>
            </c:dLbl>
            <c:dLbl>
              <c:idx val="16"/>
              <c:layout>
                <c:manualLayout>
                  <c:x val="-4.627235724625018E-2"/>
                  <c:y val="0.1011796809295558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5DD2-4381-BB83-0B468795F03B}"/>
                </c:ext>
              </c:extLst>
            </c:dLbl>
            <c:dLbl>
              <c:idx val="18"/>
              <c:layout>
                <c:manualLayout>
                  <c:x val="-9.4348837273497285E-2"/>
                  <c:y val="7.994884244090953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5DD2-4381-BB83-0B468795F03B}"/>
                </c:ext>
              </c:extLst>
            </c:dLbl>
            <c:dLbl>
              <c:idx val="19"/>
              <c:layout>
                <c:manualLayout>
                  <c:x val="-7.7036456806053991E-2"/>
                  <c:y val="2.55336329348385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5DD2-4381-BB83-0B468795F03B}"/>
                </c:ext>
              </c:extLst>
            </c:dLbl>
            <c:dLbl>
              <c:idx val="20"/>
              <c:layout>
                <c:manualLayout>
                  <c:x val="-1.029792816251268E-2"/>
                  <c:y val="1.543369123846181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5DD2-4381-BB83-0B468795F03B}"/>
                </c:ext>
              </c:extLst>
            </c:dLbl>
            <c:dLbl>
              <c:idx val="21"/>
              <c:layout>
                <c:manualLayout>
                  <c:x val="-0.11597713001256399"/>
                  <c:y val="-2.580290021825161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5DD2-4381-BB83-0B468795F03B}"/>
                </c:ext>
              </c:extLst>
            </c:dLbl>
            <c:dLbl>
              <c:idx val="22"/>
              <c:layout>
                <c:manualLayout>
                  <c:x val="2.3331926953464824E-2"/>
                  <c:y val="-2.957667313338114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5.8437100739761473E-2"/>
                      <c:h val="2.613924246567567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2D-5DD2-4381-BB83-0B468795F03B}"/>
                </c:ext>
              </c:extLst>
            </c:dLbl>
            <c:dLbl>
              <c:idx val="23"/>
              <c:layout>
                <c:manualLayout>
                  <c:x val="1.4117661547712906E-2"/>
                  <c:y val="-1.2156531037649694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5DD2-4381-BB83-0B468795F03B}"/>
                </c:ext>
              </c:extLst>
            </c:dLbl>
            <c:dLbl>
              <c:idx val="24"/>
              <c:layout>
                <c:manualLayout>
                  <c:x val="2.5179472686114061E-3"/>
                  <c:y val="-5.7678019534293367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5DD2-4381-BB83-0B468795F03B}"/>
                </c:ext>
              </c:extLst>
            </c:dLbl>
            <c:dLbl>
              <c:idx val="25"/>
              <c:layout>
                <c:manualLayout>
                  <c:x val="7.2405913929976719E-3"/>
                  <c:y val="1.057559348444118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3-5DD2-4381-BB83-0B468795F03B}"/>
                </c:ext>
              </c:extLst>
            </c:dLbl>
            <c:dLbl>
              <c:idx val="26"/>
              <c:layout>
                <c:manualLayout>
                  <c:x val="1.5521104085345953E-2"/>
                  <c:y val="2.322680238167714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5-5DD2-4381-BB83-0B468795F03B}"/>
                </c:ext>
              </c:extLst>
            </c:dLbl>
            <c:dLbl>
              <c:idx val="30"/>
              <c:layout>
                <c:manualLayout>
                  <c:x val="5.4669389961675263E-3"/>
                  <c:y val="-6.800691904051844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5DD2-4381-BB83-0B468795F0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Sheet1!$A$2:$A$33</c:f>
              <c:strCache>
                <c:ptCount val="32"/>
                <c:pt idx="0">
                  <c:v>Set Top</c:v>
                </c:pt>
                <c:pt idx="1">
                  <c:v>Smart TV</c:v>
                </c:pt>
                <c:pt idx="2">
                  <c:v>ICD</c:v>
                </c:pt>
                <c:pt idx="3">
                  <c:v>VGC</c:v>
                </c:pt>
                <c:pt idx="4">
                  <c:v>DVD</c:v>
                </c:pt>
                <c:pt idx="5">
                  <c:v>Digital</c:v>
                </c:pt>
                <c:pt idx="6">
                  <c:v>Set Top</c:v>
                </c:pt>
                <c:pt idx="7">
                  <c:v>Smart TV</c:v>
                </c:pt>
                <c:pt idx="8">
                  <c:v>ICD</c:v>
                </c:pt>
                <c:pt idx="9">
                  <c:v>VGC</c:v>
                </c:pt>
                <c:pt idx="10">
                  <c:v>DVD</c:v>
                </c:pt>
                <c:pt idx="11">
                  <c:v>Digital</c:v>
                </c:pt>
                <c:pt idx="12">
                  <c:v>Set Top</c:v>
                </c:pt>
                <c:pt idx="13">
                  <c:v>Smart TV</c:v>
                </c:pt>
                <c:pt idx="14">
                  <c:v>ICD</c:v>
                </c:pt>
                <c:pt idx="15">
                  <c:v>VGC</c:v>
                </c:pt>
                <c:pt idx="16">
                  <c:v>DVD</c:v>
                </c:pt>
                <c:pt idx="17">
                  <c:v>Digital</c:v>
                </c:pt>
                <c:pt idx="18">
                  <c:v>Comp</c:v>
                </c:pt>
                <c:pt idx="19">
                  <c:v>ICD</c:v>
                </c:pt>
                <c:pt idx="20">
                  <c:v>Mobile</c:v>
                </c:pt>
                <c:pt idx="21">
                  <c:v>Smart TV</c:v>
                </c:pt>
                <c:pt idx="22">
                  <c:v>Comp</c:v>
                </c:pt>
                <c:pt idx="23">
                  <c:v>ICD</c:v>
                </c:pt>
                <c:pt idx="24">
                  <c:v>VGC</c:v>
                </c:pt>
                <c:pt idx="25">
                  <c:v>Mobile</c:v>
                </c:pt>
                <c:pt idx="26">
                  <c:v>Smart TV</c:v>
                </c:pt>
                <c:pt idx="27">
                  <c:v>Comp</c:v>
                </c:pt>
                <c:pt idx="28">
                  <c:v>ICD</c:v>
                </c:pt>
                <c:pt idx="29">
                  <c:v>VGC</c:v>
                </c:pt>
                <c:pt idx="30">
                  <c:v>Mobile</c:v>
                </c:pt>
                <c:pt idx="31">
                  <c:v>Smart TV</c:v>
                </c:pt>
              </c:strCache>
            </c:strRef>
          </c:cat>
          <c:val>
            <c:numRef>
              <c:f>Sheet1!$B$2:$B$33</c:f>
              <c:numCache>
                <c:formatCode>0%</c:formatCode>
                <c:ptCount val="32"/>
                <c:pt idx="0">
                  <c:v>0.21590705812024905</c:v>
                </c:pt>
                <c:pt idx="1">
                  <c:v>4.9722637569128651E-3</c:v>
                </c:pt>
                <c:pt idx="2">
                  <c:v>9.6552758075773703E-4</c:v>
                </c:pt>
                <c:pt idx="3">
                  <c:v>9.6986185941442626E-4</c:v>
                </c:pt>
                <c:pt idx="4">
                  <c:v>9.3028118078397766E-4</c:v>
                </c:pt>
                <c:pt idx="5">
                  <c:v>5.4915258832349534E-5</c:v>
                </c:pt>
                <c:pt idx="6">
                  <c:v>0.29625870292759798</c:v>
                </c:pt>
                <c:pt idx="7">
                  <c:v>4.6894594963576954E-3</c:v>
                </c:pt>
                <c:pt idx="8">
                  <c:v>4.7056110888998651E-3</c:v>
                </c:pt>
                <c:pt idx="9">
                  <c:v>1.7591942332645411E-3</c:v>
                </c:pt>
                <c:pt idx="10">
                  <c:v>1.4633585378329608E-3</c:v>
                </c:pt>
                <c:pt idx="11">
                  <c:v>1.3218240934949116E-4</c:v>
                </c:pt>
                <c:pt idx="12">
                  <c:v>4.7383972621913663E-2</c:v>
                </c:pt>
                <c:pt idx="13">
                  <c:v>6.8575681234282792E-4</c:v>
                </c:pt>
                <c:pt idx="14">
                  <c:v>4.6376474267029947E-4</c:v>
                </c:pt>
                <c:pt idx="15">
                  <c:v>9.794200701256678E-4</c:v>
                </c:pt>
                <c:pt idx="16">
                  <c:v>1.809600925584441E-5</c:v>
                </c:pt>
                <c:pt idx="17">
                  <c:v>2.2035268008438824E-4</c:v>
                </c:pt>
                <c:pt idx="18">
                  <c:v>2.6624493970993612E-4</c:v>
                </c:pt>
                <c:pt idx="19">
                  <c:v>1.1454967088383429E-4</c:v>
                </c:pt>
                <c:pt idx="20">
                  <c:v>3.3335904210122174E-4</c:v>
                </c:pt>
                <c:pt idx="21">
                  <c:v>1.3393264133272119E-3</c:v>
                </c:pt>
                <c:pt idx="22">
                  <c:v>3.6756963315038353E-2</c:v>
                </c:pt>
                <c:pt idx="23">
                  <c:v>0.14764150732835202</c:v>
                </c:pt>
                <c:pt idx="24">
                  <c:v>7.7882492074456924E-2</c:v>
                </c:pt>
                <c:pt idx="25">
                  <c:v>6.7856096311073921E-2</c:v>
                </c:pt>
                <c:pt idx="26">
                  <c:v>6.8489983618845451E-2</c:v>
                </c:pt>
                <c:pt idx="27">
                  <c:v>4.0215132723861987E-3</c:v>
                </c:pt>
                <c:pt idx="28">
                  <c:v>6.7925505729553859E-3</c:v>
                </c:pt>
                <c:pt idx="29">
                  <c:v>2.5139497206418755E-4</c:v>
                </c:pt>
                <c:pt idx="30">
                  <c:v>5.4978121261750204E-3</c:v>
                </c:pt>
                <c:pt idx="31">
                  <c:v>1.9642695596435288E-4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2-5DD2-4381-BB83-0B468795F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328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F3D-4DC9-98E8-0614980B4AA7}"/>
              </c:ext>
            </c:extLst>
          </c:dPt>
          <c:dPt>
            <c:idx val="1"/>
            <c:bubble3D val="0"/>
            <c:spPr>
              <a:solidFill>
                <a:srgbClr val="328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F3D-4DC9-98E8-0614980B4AA7}"/>
              </c:ext>
            </c:extLst>
          </c:dPt>
          <c:dPt>
            <c:idx val="2"/>
            <c:bubble3D val="0"/>
            <c:spPr>
              <a:solidFill>
                <a:srgbClr val="328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F3D-4DC9-98E8-0614980B4AA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F3D-4DC9-98E8-0614980B4AA7}"/>
              </c:ext>
            </c:extLst>
          </c:dPt>
          <c:dPt>
            <c:idx val="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F3D-4DC9-98E8-0614980B4AA7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F3D-4DC9-98E8-0614980B4AA7}"/>
              </c:ext>
            </c:extLst>
          </c:dPt>
          <c:dLbls>
            <c:dLbl>
              <c:idx val="3"/>
              <c:layout>
                <c:manualLayout>
                  <c:x val="3.1903658428877026E-2"/>
                  <c:y val="-0.10082397190277841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solidFill>
                          <a:schemeClr val="bg1"/>
                        </a:solidFill>
                      </a:rPr>
                      <a:t>DMVPD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5.9711749715701701E-2"/>
                      <c:h val="6.668148021864037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6F3D-4DC9-98E8-0614980B4AA7}"/>
                </c:ext>
              </c:extLst>
            </c:dLbl>
            <c:dLbl>
              <c:idx val="5"/>
              <c:layout>
                <c:manualLayout>
                  <c:x val="1.6154106395177382E-2"/>
                  <c:y val="8.9437011595754762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F3D-4DC9-98E8-0614980B4A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Live</c:v>
                </c:pt>
                <c:pt idx="1">
                  <c:v>DVR</c:v>
                </c:pt>
                <c:pt idx="2">
                  <c:v>VOD</c:v>
                </c:pt>
                <c:pt idx="3">
                  <c:v>DMVPD</c:v>
                </c:pt>
                <c:pt idx="4">
                  <c:v>Hulu</c:v>
                </c:pt>
                <c:pt idx="5">
                  <c:v>NBCD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0.22379990775695699</c:v>
                </c:pt>
                <c:pt idx="1">
                  <c:v>0.30900850869330587</c:v>
                </c:pt>
                <c:pt idx="2">
                  <c:v>4.9751362936403157E-2</c:v>
                </c:pt>
                <c:pt idx="3" formatCode="0.0%">
                  <c:v>2.0534800660222041E-3</c:v>
                </c:pt>
                <c:pt idx="4">
                  <c:v>0.39862704264776666</c:v>
                </c:pt>
                <c:pt idx="5">
                  <c:v>1.6759697899545144E-2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F3D-4DC9-98E8-0614980B4A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80B2E0"/>
            </a:solidFill>
          </c:spPr>
          <c:dPt>
            <c:idx val="0"/>
            <c:bubble3D val="0"/>
            <c:spPr>
              <a:solidFill>
                <a:srgbClr val="80B2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0DD-416D-B75B-CFD03929371A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0DD-416D-B75B-CFD03929371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Linear</c:v>
                </c:pt>
                <c:pt idx="1">
                  <c:v>Digital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0.58255977938666603</c:v>
                </c:pt>
                <c:pt idx="1">
                  <c:v>0.41744022061333397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0DD-416D-B75B-CFD039293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38-4D6C-A046-0EABD32FA1B9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38-4D6C-A046-0EABD32FA1B9}"/>
              </c:ext>
            </c:extLst>
          </c:dPt>
          <c:dPt>
            <c:idx val="2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38-4D6C-A046-0EABD32FA1B9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38-4D6C-A046-0EABD32FA1B9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38-4D6C-A046-0EABD32FA1B9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F38-4D6C-A046-0EABD32FA1B9}"/>
              </c:ext>
            </c:extLst>
          </c:dPt>
          <c:dPt>
            <c:idx val="6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F38-4D6C-A046-0EABD32FA1B9}"/>
              </c:ext>
            </c:extLst>
          </c:dPt>
          <c:dPt>
            <c:idx val="7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F38-4D6C-A046-0EABD32FA1B9}"/>
              </c:ext>
            </c:extLst>
          </c:dPt>
          <c:dPt>
            <c:idx val="8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F38-4D6C-A046-0EABD32FA1B9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F38-4D6C-A046-0EABD32FA1B9}"/>
              </c:ext>
            </c:extLst>
          </c:dPt>
          <c:dPt>
            <c:idx val="1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1F38-4D6C-A046-0EABD32FA1B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1F38-4D6C-A046-0EABD32FA1B9}"/>
              </c:ext>
            </c:extLst>
          </c:dPt>
          <c:dPt>
            <c:idx val="1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1F38-4D6C-A046-0EABD32FA1B9}"/>
              </c:ext>
            </c:extLst>
          </c:dPt>
          <c:dPt>
            <c:idx val="1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1F38-4D6C-A046-0EABD32FA1B9}"/>
              </c:ext>
            </c:extLst>
          </c:dPt>
          <c:dLbls>
            <c:dLbl>
              <c:idx val="0"/>
              <c:layout>
                <c:manualLayout>
                  <c:x val="-5.210151478534325E-2"/>
                  <c:y val="8.698913552163120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0893953091480861"/>
                      <c:h val="0.14968400796965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F38-4D6C-A046-0EABD32FA1B9}"/>
                </c:ext>
              </c:extLst>
            </c:dLbl>
            <c:dLbl>
              <c:idx val="1"/>
              <c:layout>
                <c:manualLayout>
                  <c:x val="-8.1229413002031847E-2"/>
                  <c:y val="0.10148942283199157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38-4D6C-A046-0EABD32FA1B9}"/>
                </c:ext>
              </c:extLst>
            </c:dLbl>
            <c:dLbl>
              <c:idx val="3"/>
              <c:layout>
                <c:manualLayout>
                  <c:x val="-2.9141044805065172E-2"/>
                  <c:y val="-3.3980374036621706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38-4D6C-A046-0EABD32FA1B9}"/>
                </c:ext>
              </c:extLst>
            </c:dLbl>
            <c:dLbl>
              <c:idx val="7"/>
              <c:layout>
                <c:manualLayout>
                  <c:x val="5.8048434642248695E-2"/>
                  <c:y val="-5.95601288256212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953732959783746"/>
                      <c:h val="0.129809733403630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1F38-4D6C-A046-0EABD32FA1B9}"/>
                </c:ext>
              </c:extLst>
            </c:dLbl>
            <c:dLbl>
              <c:idx val="8"/>
              <c:layout>
                <c:manualLayout>
                  <c:x val="7.3415770833892766E-2"/>
                  <c:y val="-0.167141321153743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0657128024274756"/>
                      <c:h val="0.147332950252852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1F38-4D6C-A046-0EABD32FA1B9}"/>
                </c:ext>
              </c:extLst>
            </c:dLbl>
            <c:dLbl>
              <c:idx val="10"/>
              <c:layout>
                <c:manualLayout>
                  <c:x val="4.9891769079522481E-2"/>
                  <c:y val="4.9870809069924034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F38-4D6C-A046-0EABD32FA1B9}"/>
                </c:ext>
              </c:extLst>
            </c:dLbl>
            <c:dLbl>
              <c:idx val="11"/>
              <c:layout>
                <c:manualLayout>
                  <c:x val="3.506260386737195E-2"/>
                  <c:y val="2.1861751388666743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F38-4D6C-A046-0EABD32FA1B9}"/>
                </c:ext>
              </c:extLst>
            </c:dLbl>
            <c:dLbl>
              <c:idx val="13"/>
              <c:layout>
                <c:manualLayout>
                  <c:x val="1.4752523399062545E-2"/>
                  <c:y val="0.1167691999344419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1F38-4D6C-A046-0EABD32FA1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Sheet1!$A$2:$A$15</c:f>
              <c:strCache>
                <c:ptCount val="14"/>
                <c:pt idx="0">
                  <c:v>Gaming Console</c:v>
                </c:pt>
                <c:pt idx="1">
                  <c:v>Media Player</c:v>
                </c:pt>
                <c:pt idx="2">
                  <c:v>Smart TV</c:v>
                </c:pt>
                <c:pt idx="3">
                  <c:v>Misc. Connected TV</c:v>
                </c:pt>
                <c:pt idx="4">
                  <c:v>Desktop</c:v>
                </c:pt>
                <c:pt idx="5">
                  <c:v>Mobile</c:v>
                </c:pt>
                <c:pt idx="6">
                  <c:v>Tablet</c:v>
                </c:pt>
                <c:pt idx="7">
                  <c:v>Gaming Console</c:v>
                </c:pt>
                <c:pt idx="8">
                  <c:v>Media Player</c:v>
                </c:pt>
                <c:pt idx="9">
                  <c:v>Smart TV</c:v>
                </c:pt>
                <c:pt idx="10">
                  <c:v>Misc. Connected TV</c:v>
                </c:pt>
                <c:pt idx="11">
                  <c:v>Desktop</c:v>
                </c:pt>
                <c:pt idx="12">
                  <c:v>Mobile</c:v>
                </c:pt>
                <c:pt idx="13">
                  <c:v>Tablet</c:v>
                </c:pt>
              </c:strCache>
            </c:strRef>
          </c:cat>
          <c:val>
            <c:numRef>
              <c:f>Sheet1!$B$2:$B$15</c:f>
              <c:numCache>
                <c:formatCode>0%</c:formatCode>
                <c:ptCount val="14"/>
                <c:pt idx="0">
                  <c:v>0.102368187763117</c:v>
                </c:pt>
                <c:pt idx="1">
                  <c:v>0.17892946557667869</c:v>
                </c:pt>
                <c:pt idx="2">
                  <c:v>9.4191524595443582E-2</c:v>
                </c:pt>
                <c:pt idx="3">
                  <c:v>5.6155946508586398E-6</c:v>
                </c:pt>
                <c:pt idx="4">
                  <c:v>4.7688253184637597E-2</c:v>
                </c:pt>
                <c:pt idx="5">
                  <c:v>5.7308935100865183E-2</c:v>
                </c:pt>
                <c:pt idx="6">
                  <c:v>2.8482507144828084E-2</c:v>
                </c:pt>
                <c:pt idx="7">
                  <c:v>9.3008652596595298E-2</c:v>
                </c:pt>
                <c:pt idx="8">
                  <c:v>0.19144557558381387</c:v>
                </c:pt>
                <c:pt idx="9">
                  <c:v>7.7613221045028435E-2</c:v>
                </c:pt>
                <c:pt idx="10">
                  <c:v>4.3334326554003555E-6</c:v>
                </c:pt>
                <c:pt idx="11">
                  <c:v>4.4520652339911572E-2</c:v>
                </c:pt>
                <c:pt idx="12">
                  <c:v>5.4919221742434236E-2</c:v>
                </c:pt>
                <c:pt idx="13">
                  <c:v>2.9513854299340204E-2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1F38-4D6C-A046-0EABD32FA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5E3-48CF-8E97-C35767540769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E3-48CF-8E97-C35767540769}"/>
              </c:ext>
            </c:extLst>
          </c:dPt>
          <c:dLbls>
            <c:dLbl>
              <c:idx val="0"/>
              <c:layout>
                <c:manualLayout>
                  <c:x val="-0.22804800301954342"/>
                  <c:y val="5.548321305855234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5E3-48CF-8E97-C35767540769}"/>
                </c:ext>
              </c:extLst>
            </c:dLbl>
            <c:dLbl>
              <c:idx val="1"/>
              <c:layout>
                <c:manualLayout>
                  <c:x val="0.21432104145521524"/>
                  <c:y val="-6.6120611883716457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5E3-48CF-8E97-C357675407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Ad-Free Hulu</c:v>
                </c:pt>
                <c:pt idx="1">
                  <c:v>Ad-Supported Hulu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0.50897448896022102</c:v>
                </c:pt>
                <c:pt idx="1">
                  <c:v>0.49102551103977898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E3-48CF-8E97-C35767540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C6E63-2733-4FEA-9271-34FD336055C2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A8136-09F3-4BB9-BC4B-B1CC9AB8F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31719 FILE</a:t>
            </a:r>
          </a:p>
          <a:p>
            <a:r>
              <a:rPr lang="en-US" dirty="0"/>
              <a:t>SLIDE 19</a:t>
            </a:r>
          </a:p>
          <a:p>
            <a:endParaRPr lang="en-US" dirty="0"/>
          </a:p>
          <a:p>
            <a:r>
              <a:rPr lang="en-US" dirty="0"/>
              <a:t>Is the table necessary? And do we need the % changes over each season? I think 18-19 could be enough or even – we could speak to it, since the bars are pretty straightforward in showing the patterns. Live viewing down -13% is two-tenths in the chart vs. digital up +33% and also two-tenths. Maybe % changes could just be distracting. -MM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26956-320B-4AE8-93CD-C434D1772A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7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3C8F43-2361-4103-8EB2-0D562B5C549C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5DF97-3996-482A-8919-7F0E2C18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67850" cy="5669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A27C-C1FA-41CF-AD9C-3C420BD614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490" y="1045029"/>
            <a:ext cx="10982130" cy="51319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 BOX HERE – MAJOR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6E8C-3884-4A1C-92A4-18F60F91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0833" cy="2286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7FE8EC-E283-400E-A6F9-D2E9119C978E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01C723D8-4D64-4C21-A273-4DD72C2F3FF4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F28BB225-BE88-4D4B-AE8C-3071E36459A3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923BC462-0435-4486-89AF-D3D479526707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;p2">
              <a:extLst>
                <a:ext uri="{FF2B5EF4-FFF2-40B4-BE49-F238E27FC236}">
                  <a16:creationId xmlns:a16="http://schemas.microsoft.com/office/drawing/2014/main" id="{283BB9A9-C380-4021-A3D0-AB3C0B07A1B0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;p2">
              <a:extLst>
                <a:ext uri="{FF2B5EF4-FFF2-40B4-BE49-F238E27FC236}">
                  <a16:creationId xmlns:a16="http://schemas.microsoft.com/office/drawing/2014/main" id="{E389C938-0C95-4527-8F73-1F758B8751A2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;p2">
              <a:extLst>
                <a:ext uri="{FF2B5EF4-FFF2-40B4-BE49-F238E27FC236}">
                  <a16:creationId xmlns:a16="http://schemas.microsoft.com/office/drawing/2014/main" id="{76550E0E-B3A8-4B0A-AD4F-31D16047DBAF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B841B2-DB75-446E-8A1A-2DBD0B88B433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12A430-C274-446E-AD8C-A3542E10DE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D4825B-D821-4AF4-8579-2005EDD6BF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002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542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5A51-2C09-4ED2-A1F3-F6630BB679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25" name="Google Shape;10;p2">
            <a:extLst>
              <a:ext uri="{FF2B5EF4-FFF2-40B4-BE49-F238E27FC236}">
                <a16:creationId xmlns:a16="http://schemas.microsoft.com/office/drawing/2014/main" id="{3AE059BE-90F7-4BA2-9BB5-0F416DDB31E8}"/>
              </a:ext>
            </a:extLst>
          </p:cNvPr>
          <p:cNvSpPr/>
          <p:nvPr userDrawn="1"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3335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BB6D9-5B77-4250-A532-3CC41A0A1B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16" y="542365"/>
            <a:ext cx="1631767" cy="9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E2AE79-E240-4E9E-8D06-ACFD63561CBC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E710D-920E-4EF7-AA16-E8CB4E15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7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HART &amp;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A8B050-3C56-4D8A-BCDD-700AC48025B3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D3416-5C83-486B-B32D-4D28DDED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00616" cy="566928"/>
          </a:xfrm>
        </p:spPr>
        <p:txBody>
          <a:bodyPr anchor="b" anchorCtr="0">
            <a:normAutofit/>
          </a:bodyPr>
          <a:lstStyle>
            <a:lvl1pPr>
              <a:defRPr sz="3600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F0DE-ECF8-4076-B8B0-2418BA2B4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1444752"/>
            <a:ext cx="6414763" cy="487375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80DAC-54F6-442B-84CB-3980A55A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DE1E4F0A-1EB8-4C67-A06E-99BF82EDDF1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1792" y="1856232"/>
            <a:ext cx="4255008" cy="446227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42EA06-B77B-4640-AFE2-D2342187047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1792" y="1444752"/>
            <a:ext cx="4255008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E4B30D-0389-40B7-B613-C2139076E585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3CE7643-5C05-48C8-8E3B-166A65E61E33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28D39019-2B2E-4207-8537-FAEE3A9F043A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658F7BAB-3D7B-4745-8650-5662A62BC591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57BD727B-52E1-4CDF-93EE-C34D31061C81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F666EFF1-D83C-4336-8CCD-C68E130C1AC1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31D286B5-6541-4A62-8EB9-B2110D96AF8E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D8AC115A-12C5-4A68-BA93-BF8436ECF8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848" y="771525"/>
            <a:ext cx="11064875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A316AD-F9B6-4860-9364-A44B58859285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96900B6-E467-4FAC-A5F7-1E43FC580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137ACF-1040-442E-890B-89F7680C3E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372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&amp;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D8DE5A8-FCC4-4FF1-A8F5-90ADB5F54BD4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D3416-5C83-486B-B32D-4D28DDED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00616" cy="566928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80DAC-54F6-442B-84CB-3980A55A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DE1E4F0A-1EB8-4C67-A06E-99BF82EDDF1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1792" y="1856232"/>
            <a:ext cx="3676171" cy="446227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42EA06-B77B-4640-AFE2-D2342187047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1792" y="1444752"/>
            <a:ext cx="3676171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E4B30D-0389-40B7-B613-C2139076E585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3CE7643-5C05-48C8-8E3B-166A65E61E33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28D39019-2B2E-4207-8537-FAEE3A9F043A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658F7BAB-3D7B-4745-8650-5662A62BC591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57BD727B-52E1-4CDF-93EE-C34D31061C81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F666EFF1-D83C-4336-8CCD-C68E130C1AC1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31D286B5-6541-4A62-8EB9-B2110D96AF8E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Chart Placeholder 15">
            <a:extLst>
              <a:ext uri="{FF2B5EF4-FFF2-40B4-BE49-F238E27FC236}">
                <a16:creationId xmlns:a16="http://schemas.microsoft.com/office/drawing/2014/main" id="{A97DDC03-8639-48AB-867E-A9A14E60A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606821" y="1856232"/>
            <a:ext cx="3676171" cy="446227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13705F-047A-477E-9BCE-B906E9B447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06821" y="1444752"/>
            <a:ext cx="3676171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B6B17-806A-43E3-A42B-30910BCA6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39200" y="1856232"/>
            <a:ext cx="2733675" cy="4462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A021EBE8-B79B-4A67-ACF8-0FDECF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9848" y="771525"/>
            <a:ext cx="11064875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7FC861-3A9E-4FE7-8076-C08F1CF13990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E243AE-3A97-45B0-AFE9-2F33B41920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C4C4F95-950D-41B5-AA6B-1BC1266998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6595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8E2490-DAB1-4682-A23A-8E1248143EB8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66979-66A2-41CE-BAF0-F8A5C5CA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00616" cy="566928"/>
          </a:xfrm>
        </p:spPr>
        <p:txBody>
          <a:bodyPr lIns="91440"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758C1-0907-41F9-9152-E16ABA2DC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35670"/>
            <a:ext cx="6405432" cy="48828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676D2-2AF8-48CA-A433-E0B095272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90" y="1435670"/>
            <a:ext cx="4165535" cy="4882834"/>
          </a:xfrm>
        </p:spPr>
        <p:txBody>
          <a:bodyPr>
            <a:normAutofit/>
          </a:bodyPr>
          <a:lstStyle>
            <a:lvl1pPr marL="80010" indent="0">
              <a:buFont typeface="Arial" panose="020B0604020202020204" pitchFamily="34" charset="0"/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30237-4620-43F4-9D79-E414A2FE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740C37-2537-44E2-9A3B-51990E0F192B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4" name="Google Shape;14;p2">
              <a:extLst>
                <a:ext uri="{FF2B5EF4-FFF2-40B4-BE49-F238E27FC236}">
                  <a16:creationId xmlns:a16="http://schemas.microsoft.com/office/drawing/2014/main" id="{76DC2762-72BC-43DE-A1B6-9114848B7E3F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;p2">
              <a:extLst>
                <a:ext uri="{FF2B5EF4-FFF2-40B4-BE49-F238E27FC236}">
                  <a16:creationId xmlns:a16="http://schemas.microsoft.com/office/drawing/2014/main" id="{BAE30FF3-8A9C-46E6-BA50-336E9343D47C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;p2">
              <a:extLst>
                <a:ext uri="{FF2B5EF4-FFF2-40B4-BE49-F238E27FC236}">
                  <a16:creationId xmlns:a16="http://schemas.microsoft.com/office/drawing/2014/main" id="{D428730F-9A8C-455F-A898-3C0A4B387D82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75F36F91-BF46-450B-867A-7C0E7F69AF04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A237DA1F-8978-4C06-A3E9-C9CC1F8F5BB3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FCAD90E5-FC79-451F-AB43-01CAA147C166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EF2A9944-C8D2-4813-9C34-718C997158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848" y="771525"/>
            <a:ext cx="11064875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8EFC17-E6B9-4644-B831-8F72932A2AC6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BB0D27-21B2-4DDB-A659-48AB5B1FAB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1A9FEE7-2D54-421A-8387-98B13C55C2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89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352E45-F47E-431F-9AF4-C0D49061ABD7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A0BEF-26C5-4781-A01E-6CA7DF9F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747A3-D54C-469E-B15F-62A67255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2E8FAD-FD9E-42B5-85E0-C8CF1C13614B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3" name="Google Shape;14;p2">
              <a:extLst>
                <a:ext uri="{FF2B5EF4-FFF2-40B4-BE49-F238E27FC236}">
                  <a16:creationId xmlns:a16="http://schemas.microsoft.com/office/drawing/2014/main" id="{0A26484F-E001-4368-86D6-130948E2CE60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;p2">
              <a:extLst>
                <a:ext uri="{FF2B5EF4-FFF2-40B4-BE49-F238E27FC236}">
                  <a16:creationId xmlns:a16="http://schemas.microsoft.com/office/drawing/2014/main" id="{28F5E0ED-A201-4364-B924-33875F1596D0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;p2">
              <a:extLst>
                <a:ext uri="{FF2B5EF4-FFF2-40B4-BE49-F238E27FC236}">
                  <a16:creationId xmlns:a16="http://schemas.microsoft.com/office/drawing/2014/main" id="{230045CD-CFD6-4486-BB2A-B01A0CB50797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;p2">
              <a:extLst>
                <a:ext uri="{FF2B5EF4-FFF2-40B4-BE49-F238E27FC236}">
                  <a16:creationId xmlns:a16="http://schemas.microsoft.com/office/drawing/2014/main" id="{DF089FCF-FA51-4417-BFC5-E9FA2F10E5F2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3EEA92F3-EE1B-4866-AD4F-BFDCABE0B850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C5774D64-16F8-425D-9B08-DE2E31651104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B9E43-656A-4318-A608-43A1F3334E47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4F12D2-DD65-4594-A537-0B68D30446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A919A9-B1F9-4C72-ACF6-E17900D48C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691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F0E17-0643-43CC-8B54-501221F1D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88102-5D2F-453D-9D23-B869AB5B4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D32EC-7DB2-4CB4-AEFB-F7E69EC3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6E7B30-6E17-4CD2-BBA7-72A71E670E18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770F0E-8FD9-4599-9339-4BE1764541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0E88EA-863F-48D8-AC01-87B0AA1B95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557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;'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962656"/>
            <a:ext cx="12192000" cy="76809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b="1">
                <a:effectLst>
                  <a:glow rad="25400">
                    <a:schemeClr val="bg1">
                      <a:alpha val="63000"/>
                    </a:schemeClr>
                  </a:glow>
                  <a:outerShdw blurRad="38100" dist="25400" dir="2700000" algn="tl" rotWithShape="0">
                    <a:prstClr val="black">
                      <a:alpha val="37000"/>
                    </a:prstClr>
                  </a:outerShdw>
                </a:effectLst>
                <a:latin typeface="Rock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053840"/>
            <a:ext cx="8534400" cy="1752600"/>
          </a:xfrm>
          <a:prstGeom prst="rect">
            <a:avLst/>
          </a:prstGeom>
        </p:spPr>
        <p:txBody>
          <a:bodyPr lIns="91436" tIns="45718" rIns="91436" bIns="45718"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Rock Sans" pitchFamily="34" charset="0"/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1467">
                <a:latin typeface="Rock Sans" pitchFamily="34" charset="0"/>
              </a:defRPr>
            </a:lvl1pPr>
          </a:lstStyle>
          <a:p>
            <a:pPr defTabSz="121911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121911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1467">
                <a:latin typeface="Rock Sans" pitchFamily="34" charset="0"/>
              </a:defRPr>
            </a:lvl1pPr>
          </a:lstStyle>
          <a:p>
            <a:pPr defTabSz="1219110"/>
            <a:fld id="{B3E27E17-BCE5-4938-A772-172C71B624FE}" type="slidenum">
              <a:rPr lang="en-US" smtClean="0">
                <a:solidFill>
                  <a:prstClr val="black"/>
                </a:solidFill>
              </a:rPr>
              <a:pPr defTabSz="121911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37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GER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81FA1-1B4E-463F-9305-DC4A9EDA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94F23-804B-4166-836D-C70350E2C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63125" y="1444752"/>
            <a:ext cx="1823939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F2EC210C-0E1B-426F-B951-B92EBB4465E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4828" y="1444752"/>
            <a:ext cx="8839212" cy="484632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28C99-CCFC-4D81-B81D-1019AE0FD73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4828" y="987552"/>
            <a:ext cx="8839212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86043C-0721-4AD0-BA21-609F15B5B878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34" name="Google Shape;14;p2">
              <a:extLst>
                <a:ext uri="{FF2B5EF4-FFF2-40B4-BE49-F238E27FC236}">
                  <a16:creationId xmlns:a16="http://schemas.microsoft.com/office/drawing/2014/main" id="{F4E162C5-1076-429A-B808-C399321F3499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;p2">
              <a:extLst>
                <a:ext uri="{FF2B5EF4-FFF2-40B4-BE49-F238E27FC236}">
                  <a16:creationId xmlns:a16="http://schemas.microsoft.com/office/drawing/2014/main" id="{C3711EC2-0CCD-4807-A5C2-BC8A23693A39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;p2">
              <a:extLst>
                <a:ext uri="{FF2B5EF4-FFF2-40B4-BE49-F238E27FC236}">
                  <a16:creationId xmlns:a16="http://schemas.microsoft.com/office/drawing/2014/main" id="{B77EE407-1A61-492E-9E91-B3589645E157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;p2">
              <a:extLst>
                <a:ext uri="{FF2B5EF4-FFF2-40B4-BE49-F238E27FC236}">
                  <a16:creationId xmlns:a16="http://schemas.microsoft.com/office/drawing/2014/main" id="{3240B5DA-AF97-406F-84D9-0FEB9C0AA21D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;p2">
              <a:extLst>
                <a:ext uri="{FF2B5EF4-FFF2-40B4-BE49-F238E27FC236}">
                  <a16:creationId xmlns:a16="http://schemas.microsoft.com/office/drawing/2014/main" id="{C6843BCC-4F09-459E-ADEF-66083F325229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;p2">
              <a:extLst>
                <a:ext uri="{FF2B5EF4-FFF2-40B4-BE49-F238E27FC236}">
                  <a16:creationId xmlns:a16="http://schemas.microsoft.com/office/drawing/2014/main" id="{B3691CC6-B375-49B0-8528-0C639BD461A2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Rectangle 27"/>
          <p:cNvSpPr/>
          <p:nvPr userDrawn="1"/>
        </p:nvSpPr>
        <p:spPr>
          <a:xfrm>
            <a:off x="0" y="6610350"/>
            <a:ext cx="12192000" cy="246888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700" dirty="0">
              <a:solidFill>
                <a:schemeClr val="bg1">
                  <a:lumMod val="75000"/>
                </a:schemeClr>
              </a:solidFill>
              <a:latin typeface="NBC Tinker" panose="00000500000000000000" pitchFamily="50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497" y="6629400"/>
            <a:ext cx="1444755" cy="210312"/>
          </a:xfrm>
          <a:prstGeom prst="rect">
            <a:avLst/>
          </a:prstGeom>
        </p:spPr>
      </p:pic>
      <p:sp>
        <p:nvSpPr>
          <p:cNvPr id="30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-1" y="6609787"/>
            <a:ext cx="10718797" cy="248213"/>
          </a:xfrm>
        </p:spPr>
        <p:txBody>
          <a:bodyPr anchor="ctr">
            <a:normAutofit/>
          </a:bodyPr>
          <a:lstStyle>
            <a:lvl1pPr>
              <a:defRPr sz="700">
                <a:solidFill>
                  <a:schemeClr val="bg1">
                    <a:lumMod val="75000"/>
                  </a:schemeClr>
                </a:solidFill>
                <a:latin typeface="NBC Tinker" panose="00000500000000000000" pitchFamily="50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1288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3C8F43-2361-4103-8EB2-0D562B5C549C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5DF97-3996-482A-8919-7F0E2C18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67850" cy="5669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5A27C-C1FA-41CF-AD9C-3C420BD614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490" y="1045029"/>
            <a:ext cx="10982130" cy="51319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TEXT BOX HERE – MAJOR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A6E8C-3884-4A1C-92A4-18F60F91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0833" cy="2286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7FE8EC-E283-400E-A6F9-D2E9119C978E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01C723D8-4D64-4C21-A273-4DD72C2F3FF4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F28BB225-BE88-4D4B-AE8C-3071E36459A3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923BC462-0435-4486-89AF-D3D479526707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;p2">
              <a:extLst>
                <a:ext uri="{FF2B5EF4-FFF2-40B4-BE49-F238E27FC236}">
                  <a16:creationId xmlns:a16="http://schemas.microsoft.com/office/drawing/2014/main" id="{283BB9A9-C380-4021-A3D0-AB3C0B07A1B0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;p2">
              <a:extLst>
                <a:ext uri="{FF2B5EF4-FFF2-40B4-BE49-F238E27FC236}">
                  <a16:creationId xmlns:a16="http://schemas.microsoft.com/office/drawing/2014/main" id="{E389C938-0C95-4527-8F73-1F758B8751A2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;p2">
              <a:extLst>
                <a:ext uri="{FF2B5EF4-FFF2-40B4-BE49-F238E27FC236}">
                  <a16:creationId xmlns:a16="http://schemas.microsoft.com/office/drawing/2014/main" id="{76550E0E-B3A8-4B0A-AD4F-31D16047DBAF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B841B2-DB75-446E-8A1A-2DBD0B88B433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12A430-C274-446E-AD8C-A3542E10DE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D4825B-D821-4AF4-8579-2005EDD6BF8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99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DD6B8E5-38EC-454B-A935-A6237766C8D9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81FA1-1B4E-463F-9305-DC4A9EDA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64040" cy="5692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94F23-804B-4166-836D-C70350E2C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5465" y="1440942"/>
            <a:ext cx="5181600" cy="48455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020D6-2C04-450C-82E4-97B35051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F2EC210C-0E1B-426F-B951-B92EBB4465E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4828" y="1440942"/>
            <a:ext cx="5318125" cy="484555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28C99-CCFC-4D81-B81D-1019AE0FD73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4828" y="987552"/>
            <a:ext cx="5318125" cy="274320"/>
          </a:xfrm>
          <a:solidFill>
            <a:schemeClr val="bg1">
              <a:lumMod val="95000"/>
            </a:schemeClr>
          </a:solidFill>
        </p:spPr>
        <p:txBody>
          <a:bodyPr wrap="square"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86043C-0721-4AD0-BA21-609F15B5B878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34" name="Google Shape;14;p2">
              <a:extLst>
                <a:ext uri="{FF2B5EF4-FFF2-40B4-BE49-F238E27FC236}">
                  <a16:creationId xmlns:a16="http://schemas.microsoft.com/office/drawing/2014/main" id="{F4E162C5-1076-429A-B808-C399321F3499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;p2">
              <a:extLst>
                <a:ext uri="{FF2B5EF4-FFF2-40B4-BE49-F238E27FC236}">
                  <a16:creationId xmlns:a16="http://schemas.microsoft.com/office/drawing/2014/main" id="{C3711EC2-0CCD-4807-A5C2-BC8A23693A39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;p2">
              <a:extLst>
                <a:ext uri="{FF2B5EF4-FFF2-40B4-BE49-F238E27FC236}">
                  <a16:creationId xmlns:a16="http://schemas.microsoft.com/office/drawing/2014/main" id="{B77EE407-1A61-492E-9E91-B3589645E157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;p2">
              <a:extLst>
                <a:ext uri="{FF2B5EF4-FFF2-40B4-BE49-F238E27FC236}">
                  <a16:creationId xmlns:a16="http://schemas.microsoft.com/office/drawing/2014/main" id="{3240B5DA-AF97-406F-84D9-0FEB9C0AA21D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;p2">
              <a:extLst>
                <a:ext uri="{FF2B5EF4-FFF2-40B4-BE49-F238E27FC236}">
                  <a16:creationId xmlns:a16="http://schemas.microsoft.com/office/drawing/2014/main" id="{C6843BCC-4F09-459E-ADEF-66083F325229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;p2">
              <a:extLst>
                <a:ext uri="{FF2B5EF4-FFF2-40B4-BE49-F238E27FC236}">
                  <a16:creationId xmlns:a16="http://schemas.microsoft.com/office/drawing/2014/main" id="{B3691CC6-B375-49B0-8528-0C639BD461A2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2123F9-B2CC-403D-9C1C-4C1687BCB43A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D1C92C-BC8D-4B60-9DD2-DA14C33CB3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E74B7B-29FB-447E-92B8-3FE94E01E6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511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DD6B8E5-38EC-454B-A935-A6237766C8D9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81FA1-1B4E-463F-9305-DC4A9EDA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64040" cy="5692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94F23-804B-4166-836D-C70350E2C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5465" y="1440942"/>
            <a:ext cx="5181600" cy="48455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020D6-2C04-450C-82E4-97B35051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F2EC210C-0E1B-426F-B951-B92EBB4465E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4828" y="1440942"/>
            <a:ext cx="5318125" cy="484555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28C99-CCFC-4D81-B81D-1019AE0FD73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4828" y="987552"/>
            <a:ext cx="5318125" cy="274320"/>
          </a:xfrm>
          <a:solidFill>
            <a:schemeClr val="bg1">
              <a:lumMod val="95000"/>
            </a:schemeClr>
          </a:solidFill>
        </p:spPr>
        <p:txBody>
          <a:bodyPr wrap="square"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86043C-0721-4AD0-BA21-609F15B5B878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34" name="Google Shape;14;p2">
              <a:extLst>
                <a:ext uri="{FF2B5EF4-FFF2-40B4-BE49-F238E27FC236}">
                  <a16:creationId xmlns:a16="http://schemas.microsoft.com/office/drawing/2014/main" id="{F4E162C5-1076-429A-B808-C399321F3499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;p2">
              <a:extLst>
                <a:ext uri="{FF2B5EF4-FFF2-40B4-BE49-F238E27FC236}">
                  <a16:creationId xmlns:a16="http://schemas.microsoft.com/office/drawing/2014/main" id="{C3711EC2-0CCD-4807-A5C2-BC8A23693A39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;p2">
              <a:extLst>
                <a:ext uri="{FF2B5EF4-FFF2-40B4-BE49-F238E27FC236}">
                  <a16:creationId xmlns:a16="http://schemas.microsoft.com/office/drawing/2014/main" id="{B77EE407-1A61-492E-9E91-B3589645E157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;p2">
              <a:extLst>
                <a:ext uri="{FF2B5EF4-FFF2-40B4-BE49-F238E27FC236}">
                  <a16:creationId xmlns:a16="http://schemas.microsoft.com/office/drawing/2014/main" id="{3240B5DA-AF97-406F-84D9-0FEB9C0AA21D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;p2">
              <a:extLst>
                <a:ext uri="{FF2B5EF4-FFF2-40B4-BE49-F238E27FC236}">
                  <a16:creationId xmlns:a16="http://schemas.microsoft.com/office/drawing/2014/main" id="{C6843BCC-4F09-459E-ADEF-66083F325229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;p2">
              <a:extLst>
                <a:ext uri="{FF2B5EF4-FFF2-40B4-BE49-F238E27FC236}">
                  <a16:creationId xmlns:a16="http://schemas.microsoft.com/office/drawing/2014/main" id="{B3691CC6-B375-49B0-8528-0C639BD461A2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2123F9-B2CC-403D-9C1C-4C1687BCB43A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D1C92C-BC8D-4B60-9DD2-DA14C33CB3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E74B7B-29FB-447E-92B8-3FE94E01E6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294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R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0BC137-DC2E-4417-B91C-755BB9BF2C2B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81FA1-1B4E-463F-9305-DC4A9EDA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94F23-804B-4166-836D-C70350E2C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63125" y="1444752"/>
            <a:ext cx="1823939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020D6-2C04-450C-82E4-97B35051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F2EC210C-0E1B-426F-B951-B92EBB4465E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4828" y="1444752"/>
            <a:ext cx="8839212" cy="484632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28C99-CCFC-4D81-B81D-1019AE0FD73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4828" y="987552"/>
            <a:ext cx="8839212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86043C-0721-4AD0-BA21-609F15B5B878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34" name="Google Shape;14;p2">
              <a:extLst>
                <a:ext uri="{FF2B5EF4-FFF2-40B4-BE49-F238E27FC236}">
                  <a16:creationId xmlns:a16="http://schemas.microsoft.com/office/drawing/2014/main" id="{F4E162C5-1076-429A-B808-C399321F3499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;p2">
              <a:extLst>
                <a:ext uri="{FF2B5EF4-FFF2-40B4-BE49-F238E27FC236}">
                  <a16:creationId xmlns:a16="http://schemas.microsoft.com/office/drawing/2014/main" id="{C3711EC2-0CCD-4807-A5C2-BC8A23693A39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;p2">
              <a:extLst>
                <a:ext uri="{FF2B5EF4-FFF2-40B4-BE49-F238E27FC236}">
                  <a16:creationId xmlns:a16="http://schemas.microsoft.com/office/drawing/2014/main" id="{B77EE407-1A61-492E-9E91-B3589645E157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;p2">
              <a:extLst>
                <a:ext uri="{FF2B5EF4-FFF2-40B4-BE49-F238E27FC236}">
                  <a16:creationId xmlns:a16="http://schemas.microsoft.com/office/drawing/2014/main" id="{3240B5DA-AF97-406F-84D9-0FEB9C0AA21D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;p2">
              <a:extLst>
                <a:ext uri="{FF2B5EF4-FFF2-40B4-BE49-F238E27FC236}">
                  <a16:creationId xmlns:a16="http://schemas.microsoft.com/office/drawing/2014/main" id="{C6843BCC-4F09-459E-ADEF-66083F325229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;p2">
              <a:extLst>
                <a:ext uri="{FF2B5EF4-FFF2-40B4-BE49-F238E27FC236}">
                  <a16:creationId xmlns:a16="http://schemas.microsoft.com/office/drawing/2014/main" id="{B3691CC6-B375-49B0-8528-0C639BD461A2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0EDBDA-14C9-4AA1-83E9-B44E106D1A86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5E9B24-CB7D-4A37-BCF6-5E7679E837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F72E8D-10B3-4FA5-B10B-961BF1B2C5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665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DD56698-B6B9-48A6-8835-D945788FA65A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81FA1-1B4E-463F-9305-DC4A9EDA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94F23-804B-4166-836D-C70350E2CF4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4319" y="1444752"/>
            <a:ext cx="3692745" cy="48463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Put notes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020D6-2C04-450C-82E4-97B35051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F2EC210C-0E1B-426F-B951-B92EBB4465E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4828" y="1444752"/>
            <a:ext cx="6937507" cy="484632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28C99-CCFC-4D81-B81D-1019AE0FD73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4828" y="987552"/>
            <a:ext cx="6937507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3134C5-BDC5-4749-AA34-6782475DED43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0B17B268-02A4-4220-A1AB-CBA787CEB9C5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748DF4EB-0F0B-429A-9C74-191487FECF34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77F7CE98-406B-4CC1-B278-B4727A44030D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26CD90AF-E937-428E-82D8-C476DDD07BB8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BD5037B7-1F3F-4714-9157-03B532D864C0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6D212D6F-E25C-4FDE-B007-DDA068576196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5D8426-21DC-46C1-924E-655CBE03B09F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D31DD01-94B0-4E13-ABD6-3DBE5F61B1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A2790D-A9F1-4779-81E0-724E1AFF91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861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4ED0949-CA01-487F-94D0-1090D2C26181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0D7C-C4BF-4BB3-8D64-B0041D10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00616" cy="566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46C13-85D7-4B9A-8D39-994C1F3BF56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1792" y="1444752"/>
            <a:ext cx="5381755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C35E2-C68B-4F7E-8E8B-C35A0D05E62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44752"/>
            <a:ext cx="5385816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3BF2-8159-4153-8B7E-97114D3A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7010E3FF-E7AB-4E64-9871-5E5212CA966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1792" y="1860042"/>
            <a:ext cx="5381755" cy="445928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Chart Placeholder 8">
            <a:extLst>
              <a:ext uri="{FF2B5EF4-FFF2-40B4-BE49-F238E27FC236}">
                <a16:creationId xmlns:a16="http://schemas.microsoft.com/office/drawing/2014/main" id="{CF957432-9803-45B4-8B79-93E688C4DAE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172200" y="1860042"/>
            <a:ext cx="5385816" cy="445928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17E1E5-64E0-4101-86D7-2AC4AEB2DE0D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87AD03D-07CB-4DFA-9076-432B0921BC42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9F5F47D6-B252-42F2-A319-7D1B579FD1E1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F26DB69B-6D5C-4044-A216-8ACED94CAD21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3B62B17C-E278-4301-9F2E-A692F59DB907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52371626-D5EB-4424-967B-AAC67EF0BE0E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2A9D7D46-E2F0-4B09-88FB-5D9F089B3BB6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0C5FB1E8-BC90-4405-BFDA-C6257A820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20" y="771525"/>
            <a:ext cx="10972930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EB9F1C-EF01-46EB-8D91-DC26A70D3BF6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ECD0A54-0217-4DD1-ADFF-C44CEA2302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5AC07F5-F9D7-4583-AD95-8C6B79A54C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72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 &amp; TEXT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0775D89-3777-4F32-A4B6-F114D5DD87BB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F4632-E2CB-4BAA-BF28-157FE887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9F990-BD2A-4321-A30B-33F05D4B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E20F56AF-CC84-4A0F-BD26-E5C4F373060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97159" y="1455576"/>
            <a:ext cx="10991461" cy="4937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0155A9-BF0B-4F72-9EF8-ABF8C44709EB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4" name="Google Shape;14;p2">
              <a:extLst>
                <a:ext uri="{FF2B5EF4-FFF2-40B4-BE49-F238E27FC236}">
                  <a16:creationId xmlns:a16="http://schemas.microsoft.com/office/drawing/2014/main" id="{3C2A187B-639E-4DFF-9C9C-0EDBCECE4A29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;p2">
              <a:extLst>
                <a:ext uri="{FF2B5EF4-FFF2-40B4-BE49-F238E27FC236}">
                  <a16:creationId xmlns:a16="http://schemas.microsoft.com/office/drawing/2014/main" id="{E4D11AB4-BECB-4AAA-B32F-4EC512AFCE24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;p2">
              <a:extLst>
                <a:ext uri="{FF2B5EF4-FFF2-40B4-BE49-F238E27FC236}">
                  <a16:creationId xmlns:a16="http://schemas.microsoft.com/office/drawing/2014/main" id="{38EF3308-CA41-4A01-889C-C7FC70FE957A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7889CDC-F094-4209-8EC0-38E95C5597B2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615177F8-2902-4D04-B854-DAAC7DBFFE2B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FBFD818C-4245-4F39-9354-06240B0FA1AD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3BE8C66-EA1F-4A60-B066-0800018AA3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05123" y="987552"/>
            <a:ext cx="5381755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9C4CFF-81A5-47BE-B9BF-6E84784B222C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CCB273-BFD2-4A01-BD00-F29D3AFDAE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3511450-99F8-4DD9-B4E5-6FFC22D9C1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6749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 &amp; TEXT ABO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BB3002-81A9-4656-B8C0-5339FF80220D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F4632-E2CB-4BAA-BF28-157FE887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9F990-BD2A-4321-A30B-33F05D4B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E20F56AF-CC84-4A0F-BD26-E5C4F373060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97159" y="1856232"/>
            <a:ext cx="10991461" cy="446227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85BAF20-397D-4C1B-82A3-0D7F524482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05123" y="1444752"/>
            <a:ext cx="5381755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7B140F-CD26-4AC5-B32E-CCE4CCDE2DF8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4" name="Google Shape;14;p2">
              <a:extLst>
                <a:ext uri="{FF2B5EF4-FFF2-40B4-BE49-F238E27FC236}">
                  <a16:creationId xmlns:a16="http://schemas.microsoft.com/office/drawing/2014/main" id="{E892893D-4D3A-4F4C-9FF4-F9EC7C8B55C7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;p2">
              <a:extLst>
                <a:ext uri="{FF2B5EF4-FFF2-40B4-BE49-F238E27FC236}">
                  <a16:creationId xmlns:a16="http://schemas.microsoft.com/office/drawing/2014/main" id="{FEC04507-9CAD-4D38-A141-BA146A9D17C1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;p2">
              <a:extLst>
                <a:ext uri="{FF2B5EF4-FFF2-40B4-BE49-F238E27FC236}">
                  <a16:creationId xmlns:a16="http://schemas.microsoft.com/office/drawing/2014/main" id="{43DFA9ED-8321-400D-AB80-E65EFF7F5E23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D251CA8-D4B8-4A11-A499-B1A493B949E1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7D038AB2-017B-4E71-812F-E48C2E72FE4A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0C1A8705-9FBB-4998-8EFF-3F849414BB5C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C7EC37C-9B01-42F9-A08B-EB9863B34E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848" y="771525"/>
            <a:ext cx="11064875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281858-996D-42D5-8346-D7431B755821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01CFC5-17E0-4594-BCAA-78BF2EE7BF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EE5BB9A-A6F9-4C2B-AC69-D711198003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6076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B3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5A51-2C09-4ED2-A1F3-F6630BB679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25" name="Google Shape;10;p2">
            <a:extLst>
              <a:ext uri="{FF2B5EF4-FFF2-40B4-BE49-F238E27FC236}">
                <a16:creationId xmlns:a16="http://schemas.microsoft.com/office/drawing/2014/main" id="{3AE059BE-90F7-4BA2-9BB5-0F416DDB31E8}"/>
              </a:ext>
            </a:extLst>
          </p:cNvPr>
          <p:cNvSpPr/>
          <p:nvPr userDrawn="1"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3335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12008-52AF-4ADE-A29C-196D60E49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16" y="542365"/>
            <a:ext cx="1631767" cy="9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85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5A51-2C09-4ED2-A1F3-F6630BB679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25" name="Google Shape;10;p2">
            <a:extLst>
              <a:ext uri="{FF2B5EF4-FFF2-40B4-BE49-F238E27FC236}">
                <a16:creationId xmlns:a16="http://schemas.microsoft.com/office/drawing/2014/main" id="{3AE059BE-90F7-4BA2-9BB5-0F416DDB31E8}"/>
              </a:ext>
            </a:extLst>
          </p:cNvPr>
          <p:cNvSpPr/>
          <p:nvPr userDrawn="1"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3335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E91EB-DF9B-4010-AC58-A6C9C5D011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16" y="542365"/>
            <a:ext cx="1631767" cy="9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60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542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5A51-2C09-4ED2-A1F3-F6630BB679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25" name="Google Shape;10;p2">
            <a:extLst>
              <a:ext uri="{FF2B5EF4-FFF2-40B4-BE49-F238E27FC236}">
                <a16:creationId xmlns:a16="http://schemas.microsoft.com/office/drawing/2014/main" id="{3AE059BE-90F7-4BA2-9BB5-0F416DDB31E8}"/>
              </a:ext>
            </a:extLst>
          </p:cNvPr>
          <p:cNvSpPr/>
          <p:nvPr userDrawn="1"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3335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BB6D9-5B77-4250-A532-3CC41A0A1B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16" y="542365"/>
            <a:ext cx="1631767" cy="9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67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E2AE79-E240-4E9E-8D06-ACFD63561CBC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E710D-920E-4EF7-AA16-E8CB4E15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1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R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0BC137-DC2E-4417-B91C-755BB9BF2C2B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81FA1-1B4E-463F-9305-DC4A9EDA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94F23-804B-4166-836D-C70350E2C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63125" y="1444752"/>
            <a:ext cx="1823939" cy="48463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020D6-2C04-450C-82E4-97B35051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F2EC210C-0E1B-426F-B951-B92EBB4465E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4828" y="1444752"/>
            <a:ext cx="8839212" cy="484632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28C99-CCFC-4D81-B81D-1019AE0FD73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4828" y="987552"/>
            <a:ext cx="8839212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86043C-0721-4AD0-BA21-609F15B5B878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34" name="Google Shape;14;p2">
              <a:extLst>
                <a:ext uri="{FF2B5EF4-FFF2-40B4-BE49-F238E27FC236}">
                  <a16:creationId xmlns:a16="http://schemas.microsoft.com/office/drawing/2014/main" id="{F4E162C5-1076-429A-B808-C399321F3499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;p2">
              <a:extLst>
                <a:ext uri="{FF2B5EF4-FFF2-40B4-BE49-F238E27FC236}">
                  <a16:creationId xmlns:a16="http://schemas.microsoft.com/office/drawing/2014/main" id="{C3711EC2-0CCD-4807-A5C2-BC8A23693A39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;p2">
              <a:extLst>
                <a:ext uri="{FF2B5EF4-FFF2-40B4-BE49-F238E27FC236}">
                  <a16:creationId xmlns:a16="http://schemas.microsoft.com/office/drawing/2014/main" id="{B77EE407-1A61-492E-9E91-B3589645E157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;p2">
              <a:extLst>
                <a:ext uri="{FF2B5EF4-FFF2-40B4-BE49-F238E27FC236}">
                  <a16:creationId xmlns:a16="http://schemas.microsoft.com/office/drawing/2014/main" id="{3240B5DA-AF97-406F-84D9-0FEB9C0AA21D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;p2">
              <a:extLst>
                <a:ext uri="{FF2B5EF4-FFF2-40B4-BE49-F238E27FC236}">
                  <a16:creationId xmlns:a16="http://schemas.microsoft.com/office/drawing/2014/main" id="{C6843BCC-4F09-459E-ADEF-66083F325229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;p2">
              <a:extLst>
                <a:ext uri="{FF2B5EF4-FFF2-40B4-BE49-F238E27FC236}">
                  <a16:creationId xmlns:a16="http://schemas.microsoft.com/office/drawing/2014/main" id="{B3691CC6-B375-49B0-8528-0C639BD461A2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0EDBDA-14C9-4AA1-83E9-B44E106D1A86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5E9B24-CB7D-4A37-BCF6-5E7679E837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F72E8D-10B3-4FA5-B10B-961BF1B2C5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128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HART &amp;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A8B050-3C56-4D8A-BCDD-700AC48025B3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D3416-5C83-486B-B32D-4D28DDED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00616" cy="566928"/>
          </a:xfrm>
        </p:spPr>
        <p:txBody>
          <a:bodyPr anchor="b" anchorCtr="0">
            <a:normAutofit/>
          </a:bodyPr>
          <a:lstStyle>
            <a:lvl1pPr>
              <a:defRPr sz="3600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CF0DE-ECF8-4076-B8B0-2418BA2B4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1444752"/>
            <a:ext cx="6414763" cy="487375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80DAC-54F6-442B-84CB-3980A55A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DE1E4F0A-1EB8-4C67-A06E-99BF82EDDF1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1792" y="1856232"/>
            <a:ext cx="4255008" cy="446227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42EA06-B77B-4640-AFE2-D2342187047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1792" y="1444752"/>
            <a:ext cx="4255008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E4B30D-0389-40B7-B613-C2139076E585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3CE7643-5C05-48C8-8E3B-166A65E61E33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28D39019-2B2E-4207-8537-FAEE3A9F043A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658F7BAB-3D7B-4745-8650-5662A62BC591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57BD727B-52E1-4CDF-93EE-C34D31061C81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F666EFF1-D83C-4336-8CCD-C68E130C1AC1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31D286B5-6541-4A62-8EB9-B2110D96AF8E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D8AC115A-12C5-4A68-BA93-BF8436ECF8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848" y="771525"/>
            <a:ext cx="11064875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A316AD-F9B6-4860-9364-A44B58859285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96900B6-E467-4FAC-A5F7-1E43FC580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137ACF-1040-442E-890B-89F7680C3E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464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&amp;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D8DE5A8-FCC4-4FF1-A8F5-90ADB5F54BD4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D3416-5C83-486B-B32D-4D28DDED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00616" cy="566928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80DAC-54F6-442B-84CB-3980A55A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DE1E4F0A-1EB8-4C67-A06E-99BF82EDDF1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1792" y="1856232"/>
            <a:ext cx="3676171" cy="446227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42EA06-B77B-4640-AFE2-D2342187047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1792" y="1444752"/>
            <a:ext cx="3676171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E4B30D-0389-40B7-B613-C2139076E585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3CE7643-5C05-48C8-8E3B-166A65E61E33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28D39019-2B2E-4207-8537-FAEE3A9F043A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658F7BAB-3D7B-4745-8650-5662A62BC591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57BD727B-52E1-4CDF-93EE-C34D31061C81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F666EFF1-D83C-4336-8CCD-C68E130C1AC1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31D286B5-6541-4A62-8EB9-B2110D96AF8E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Chart Placeholder 15">
            <a:extLst>
              <a:ext uri="{FF2B5EF4-FFF2-40B4-BE49-F238E27FC236}">
                <a16:creationId xmlns:a16="http://schemas.microsoft.com/office/drawing/2014/main" id="{A97DDC03-8639-48AB-867E-A9A14E60A1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606821" y="1856232"/>
            <a:ext cx="3676171" cy="446227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813705F-047A-477E-9BCE-B906E9B447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06821" y="1444752"/>
            <a:ext cx="3676171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B6B17-806A-43E3-A42B-30910BCA6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39200" y="1856232"/>
            <a:ext cx="2733675" cy="4462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A021EBE8-B79B-4A67-ACF8-0FDECF7061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9848" y="771525"/>
            <a:ext cx="11064875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7FC861-3A9E-4FE7-8076-C08F1CF13990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E243AE-3A97-45B0-AFE9-2F33B41920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C4C4F95-950D-41B5-AA6B-1BC1266998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1293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8E2490-DAB1-4682-A23A-8E1248143EB8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66979-66A2-41CE-BAF0-F8A5C5CA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00616" cy="566928"/>
          </a:xfrm>
        </p:spPr>
        <p:txBody>
          <a:bodyPr lIns="91440"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758C1-0907-41F9-9152-E16ABA2DC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35670"/>
            <a:ext cx="6405432" cy="48828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676D2-2AF8-48CA-A433-E0B095272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6490" y="1435670"/>
            <a:ext cx="4165535" cy="4882834"/>
          </a:xfrm>
        </p:spPr>
        <p:txBody>
          <a:bodyPr>
            <a:normAutofit/>
          </a:bodyPr>
          <a:lstStyle>
            <a:lvl1pPr marL="80010" indent="0">
              <a:buFont typeface="Arial" panose="020B0604020202020204" pitchFamily="34" charset="0"/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30237-4620-43F4-9D79-E414A2FE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740C37-2537-44E2-9A3B-51990E0F192B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4" name="Google Shape;14;p2">
              <a:extLst>
                <a:ext uri="{FF2B5EF4-FFF2-40B4-BE49-F238E27FC236}">
                  <a16:creationId xmlns:a16="http://schemas.microsoft.com/office/drawing/2014/main" id="{76DC2762-72BC-43DE-A1B6-9114848B7E3F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;p2">
              <a:extLst>
                <a:ext uri="{FF2B5EF4-FFF2-40B4-BE49-F238E27FC236}">
                  <a16:creationId xmlns:a16="http://schemas.microsoft.com/office/drawing/2014/main" id="{BAE30FF3-8A9C-46E6-BA50-336E9343D47C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;p2">
              <a:extLst>
                <a:ext uri="{FF2B5EF4-FFF2-40B4-BE49-F238E27FC236}">
                  <a16:creationId xmlns:a16="http://schemas.microsoft.com/office/drawing/2014/main" id="{D428730F-9A8C-455F-A898-3C0A4B387D82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75F36F91-BF46-450B-867A-7C0E7F69AF04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A237DA1F-8978-4C06-A3E9-C9CC1F8F5BB3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FCAD90E5-FC79-451F-AB43-01CAA147C166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EF2A9944-C8D2-4813-9C34-718C997158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848" y="771525"/>
            <a:ext cx="11064875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8EFC17-E6B9-4644-B831-8F72932A2AC6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BB0D27-21B2-4DDB-A659-48AB5B1FAB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1A9FEE7-2D54-421A-8387-98B13C55C2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63726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352E45-F47E-431F-9AF4-C0D49061ABD7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A0BEF-26C5-4781-A01E-6CA7DF9F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747A3-D54C-469E-B15F-62A67255C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2E8FAD-FD9E-42B5-85E0-C8CF1C13614B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3" name="Google Shape;14;p2">
              <a:extLst>
                <a:ext uri="{FF2B5EF4-FFF2-40B4-BE49-F238E27FC236}">
                  <a16:creationId xmlns:a16="http://schemas.microsoft.com/office/drawing/2014/main" id="{0A26484F-E001-4368-86D6-130948E2CE60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;p2">
              <a:extLst>
                <a:ext uri="{FF2B5EF4-FFF2-40B4-BE49-F238E27FC236}">
                  <a16:creationId xmlns:a16="http://schemas.microsoft.com/office/drawing/2014/main" id="{28F5E0ED-A201-4364-B924-33875F1596D0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;p2">
              <a:extLst>
                <a:ext uri="{FF2B5EF4-FFF2-40B4-BE49-F238E27FC236}">
                  <a16:creationId xmlns:a16="http://schemas.microsoft.com/office/drawing/2014/main" id="{230045CD-CFD6-4486-BB2A-B01A0CB50797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;p2">
              <a:extLst>
                <a:ext uri="{FF2B5EF4-FFF2-40B4-BE49-F238E27FC236}">
                  <a16:creationId xmlns:a16="http://schemas.microsoft.com/office/drawing/2014/main" id="{DF089FCF-FA51-4417-BFC5-E9FA2F10E5F2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3EEA92F3-EE1B-4866-AD4F-BFDCABE0B850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C5774D64-16F8-425D-9B08-DE2E31651104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5B9E43-656A-4318-A608-43A1F3334E47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4F12D2-DD65-4594-A537-0B68D30446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A919A9-B1F9-4C72-ACF6-E17900D48C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2625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F0E17-0643-43CC-8B54-501221F1D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88102-5D2F-453D-9D23-B869AB5B4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D32EC-7DB2-4CB4-AEFB-F7E69EC3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6E7B30-6E17-4CD2-BBA7-72A71E670E18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770F0E-8FD9-4599-9339-4BE1764541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0E88EA-863F-48D8-AC01-87B0AA1B95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047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&amp;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DD56698-B6B9-48A6-8835-D945788FA65A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81FA1-1B4E-463F-9305-DC4A9EDA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94F23-804B-4166-836D-C70350E2CF4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4319" y="1444752"/>
            <a:ext cx="3692745" cy="48463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Put notes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020D6-2C04-450C-82E4-97B350514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F2EC210C-0E1B-426F-B951-B92EBB4465E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4828" y="1444752"/>
            <a:ext cx="6937507" cy="484632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28C99-CCFC-4D81-B81D-1019AE0FD73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4828" y="987552"/>
            <a:ext cx="6937507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3134C5-BDC5-4749-AA34-6782475DED43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0B17B268-02A4-4220-A1AB-CBA787CEB9C5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748DF4EB-0F0B-429A-9C74-191487FECF34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77F7CE98-406B-4CC1-B278-B4727A44030D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26CD90AF-E937-428E-82D8-C476DDD07BB8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BD5037B7-1F3F-4714-9157-03B532D864C0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6D212D6F-E25C-4FDE-B007-DDA068576196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5D8426-21DC-46C1-924E-655CBE03B09F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D31DD01-94B0-4E13-ABD6-3DBE5F61B1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A2790D-A9F1-4779-81E0-724E1AFF91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920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4ED0949-CA01-487F-94D0-1090D2C26181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0D7C-C4BF-4BB3-8D64-B0041D10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00616" cy="566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46C13-85D7-4B9A-8D39-994C1F3BF56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1792" y="1444752"/>
            <a:ext cx="5381755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C35E2-C68B-4F7E-8E8B-C35A0D05E62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44752"/>
            <a:ext cx="5385816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3BF2-8159-4153-8B7E-97114D3A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7010E3FF-E7AB-4E64-9871-5E5212CA966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21792" y="1860042"/>
            <a:ext cx="5381755" cy="445928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Chart Placeholder 8">
            <a:extLst>
              <a:ext uri="{FF2B5EF4-FFF2-40B4-BE49-F238E27FC236}">
                <a16:creationId xmlns:a16="http://schemas.microsoft.com/office/drawing/2014/main" id="{CF957432-9803-45B4-8B79-93E688C4DAE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172200" y="1860042"/>
            <a:ext cx="5385816" cy="4459288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17E1E5-64E0-4101-86D7-2AC4AEB2DE0D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87AD03D-07CB-4DFA-9076-432B0921BC42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9F5F47D6-B252-42F2-A319-7D1B579FD1E1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F26DB69B-6D5C-4044-A216-8ACED94CAD21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;p2">
              <a:extLst>
                <a:ext uri="{FF2B5EF4-FFF2-40B4-BE49-F238E27FC236}">
                  <a16:creationId xmlns:a16="http://schemas.microsoft.com/office/drawing/2014/main" id="{3B62B17C-E278-4301-9F2E-A692F59DB907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;p2">
              <a:extLst>
                <a:ext uri="{FF2B5EF4-FFF2-40B4-BE49-F238E27FC236}">
                  <a16:creationId xmlns:a16="http://schemas.microsoft.com/office/drawing/2014/main" id="{52371626-D5EB-4424-967B-AAC67EF0BE0E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;p2">
              <a:extLst>
                <a:ext uri="{FF2B5EF4-FFF2-40B4-BE49-F238E27FC236}">
                  <a16:creationId xmlns:a16="http://schemas.microsoft.com/office/drawing/2014/main" id="{2A9D7D46-E2F0-4B09-88FB-5D9F089B3BB6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0C5FB1E8-BC90-4405-BFDA-C6257A820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20" y="771525"/>
            <a:ext cx="10972930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EB9F1C-EF01-46EB-8D91-DC26A70D3BF6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ECD0A54-0217-4DD1-ADFF-C44CEA2302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5AC07F5-F9D7-4583-AD95-8C6B79A54C9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91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 &amp; TEXT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0775D89-3777-4F32-A4B6-F114D5DD87BB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F4632-E2CB-4BAA-BF28-157FE887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9F990-BD2A-4321-A30B-33F05D4B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E20F56AF-CC84-4A0F-BD26-E5C4F373060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97159" y="1455576"/>
            <a:ext cx="10991461" cy="4937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00155A9-BF0B-4F72-9EF8-ABF8C44709EB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4" name="Google Shape;14;p2">
              <a:extLst>
                <a:ext uri="{FF2B5EF4-FFF2-40B4-BE49-F238E27FC236}">
                  <a16:creationId xmlns:a16="http://schemas.microsoft.com/office/drawing/2014/main" id="{3C2A187B-639E-4DFF-9C9C-0EDBCECE4A29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;p2">
              <a:extLst>
                <a:ext uri="{FF2B5EF4-FFF2-40B4-BE49-F238E27FC236}">
                  <a16:creationId xmlns:a16="http://schemas.microsoft.com/office/drawing/2014/main" id="{E4D11AB4-BECB-4AAA-B32F-4EC512AFCE24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;p2">
              <a:extLst>
                <a:ext uri="{FF2B5EF4-FFF2-40B4-BE49-F238E27FC236}">
                  <a16:creationId xmlns:a16="http://schemas.microsoft.com/office/drawing/2014/main" id="{38EF3308-CA41-4A01-889C-C7FC70FE957A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7889CDC-F094-4209-8EC0-38E95C5597B2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615177F8-2902-4D04-B854-DAAC7DBFFE2B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FBFD818C-4245-4F39-9354-06240B0FA1AD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3BE8C66-EA1F-4A60-B066-0800018AA3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05123" y="987552"/>
            <a:ext cx="5381755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9C4CFF-81A5-47BE-B9BF-6E84784B222C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BCCB273-BFD2-4A01-BD00-F29D3AFDAE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3511450-99F8-4DD9-B4E5-6FFC22D9C1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17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HART &amp; TEXT ABOV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BB3002-81A9-4656-B8C0-5339FF80220D}"/>
              </a:ext>
            </a:extLst>
          </p:cNvPr>
          <p:cNvSpPr/>
          <p:nvPr userDrawn="1"/>
        </p:nvSpPr>
        <p:spPr>
          <a:xfrm>
            <a:off x="10576258" y="6629400"/>
            <a:ext cx="1615742" cy="228600"/>
          </a:xfrm>
          <a:prstGeom prst="rect">
            <a:avLst/>
          </a:prstGeom>
          <a:solidFill>
            <a:srgbClr val="0B3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F4632-E2CB-4BAA-BF28-157FE8875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69F990-BD2A-4321-A30B-33F05D4B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629400"/>
            <a:ext cx="10863072" cy="228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E20F56AF-CC84-4A0F-BD26-E5C4F373060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97159" y="1856232"/>
            <a:ext cx="10991461" cy="446227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85BAF20-397D-4C1B-82A3-0D7F524482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05123" y="1444752"/>
            <a:ext cx="5381755" cy="274320"/>
          </a:xfrm>
          <a:solidFill>
            <a:schemeClr val="bg1">
              <a:lumMod val="95000"/>
            </a:schemeClr>
          </a:solidFill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CHART TITLE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7B140F-CD26-4AC5-B32E-CCE4CCDE2DF8}"/>
              </a:ext>
            </a:extLst>
          </p:cNvPr>
          <p:cNvGrpSpPr/>
          <p:nvPr userDrawn="1"/>
        </p:nvGrpSpPr>
        <p:grpSpPr>
          <a:xfrm>
            <a:off x="0" y="568895"/>
            <a:ext cx="12189666" cy="43310"/>
            <a:chOff x="0" y="3407345"/>
            <a:chExt cx="12189666" cy="43310"/>
          </a:xfrm>
        </p:grpSpPr>
        <p:sp>
          <p:nvSpPr>
            <p:cNvPr id="24" name="Google Shape;14;p2">
              <a:extLst>
                <a:ext uri="{FF2B5EF4-FFF2-40B4-BE49-F238E27FC236}">
                  <a16:creationId xmlns:a16="http://schemas.microsoft.com/office/drawing/2014/main" id="{E892893D-4D3A-4F4C-9FF4-F9EC7C8B55C7}"/>
                </a:ext>
              </a:extLst>
            </p:cNvPr>
            <p:cNvSpPr/>
            <p:nvPr/>
          </p:nvSpPr>
          <p:spPr>
            <a:xfrm flipV="1">
              <a:off x="0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;p2">
              <a:extLst>
                <a:ext uri="{FF2B5EF4-FFF2-40B4-BE49-F238E27FC236}">
                  <a16:creationId xmlns:a16="http://schemas.microsoft.com/office/drawing/2014/main" id="{FEC04507-9CAD-4D38-A141-BA146A9D17C1}"/>
                </a:ext>
              </a:extLst>
            </p:cNvPr>
            <p:cNvSpPr/>
            <p:nvPr/>
          </p:nvSpPr>
          <p:spPr>
            <a:xfrm flipV="1">
              <a:off x="2035872" y="3407345"/>
              <a:ext cx="2035872" cy="43310"/>
            </a:xfrm>
            <a:prstGeom prst="rect">
              <a:avLst/>
            </a:prstGeom>
            <a:solidFill>
              <a:srgbClr val="319C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;p2">
              <a:extLst>
                <a:ext uri="{FF2B5EF4-FFF2-40B4-BE49-F238E27FC236}">
                  <a16:creationId xmlns:a16="http://schemas.microsoft.com/office/drawing/2014/main" id="{43DFA9ED-8321-400D-AB80-E65EFF7F5E23}"/>
                </a:ext>
              </a:extLst>
            </p:cNvPr>
            <p:cNvSpPr/>
            <p:nvPr/>
          </p:nvSpPr>
          <p:spPr>
            <a:xfrm flipV="1">
              <a:off x="4071744" y="3407345"/>
              <a:ext cx="2035872" cy="43310"/>
            </a:xfrm>
            <a:prstGeom prst="rect">
              <a:avLst/>
            </a:prstGeom>
            <a:solidFill>
              <a:srgbClr val="542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;p2">
              <a:extLst>
                <a:ext uri="{FF2B5EF4-FFF2-40B4-BE49-F238E27FC236}">
                  <a16:creationId xmlns:a16="http://schemas.microsoft.com/office/drawing/2014/main" id="{ED251CA8-D4B8-4A11-A499-B1A493B949E1}"/>
                </a:ext>
              </a:extLst>
            </p:cNvPr>
            <p:cNvSpPr/>
            <p:nvPr/>
          </p:nvSpPr>
          <p:spPr>
            <a:xfrm flipV="1">
              <a:off x="6107615" y="3407345"/>
              <a:ext cx="2035872" cy="43310"/>
            </a:xfrm>
            <a:prstGeom prst="rect">
              <a:avLst/>
            </a:prstGeom>
            <a:solidFill>
              <a:srgbClr val="CC2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;p2">
              <a:extLst>
                <a:ext uri="{FF2B5EF4-FFF2-40B4-BE49-F238E27FC236}">
                  <a16:creationId xmlns:a16="http://schemas.microsoft.com/office/drawing/2014/main" id="{7D038AB2-017B-4E71-812F-E48C2E72FE4A}"/>
                </a:ext>
              </a:extLst>
            </p:cNvPr>
            <p:cNvSpPr/>
            <p:nvPr/>
          </p:nvSpPr>
          <p:spPr>
            <a:xfrm flipV="1">
              <a:off x="8126568" y="3407345"/>
              <a:ext cx="2035872" cy="43310"/>
            </a:xfrm>
            <a:prstGeom prst="rect">
              <a:avLst/>
            </a:prstGeom>
            <a:solidFill>
              <a:srgbClr val="F6B4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;p2">
              <a:extLst>
                <a:ext uri="{FF2B5EF4-FFF2-40B4-BE49-F238E27FC236}">
                  <a16:creationId xmlns:a16="http://schemas.microsoft.com/office/drawing/2014/main" id="{0C1A8705-9FBB-4998-8EFF-3F849414BB5C}"/>
                </a:ext>
              </a:extLst>
            </p:cNvPr>
            <p:cNvSpPr/>
            <p:nvPr/>
          </p:nvSpPr>
          <p:spPr>
            <a:xfrm flipV="1">
              <a:off x="10153794" y="3407345"/>
              <a:ext cx="2035872" cy="43310"/>
            </a:xfrm>
            <a:prstGeom prst="rect">
              <a:avLst/>
            </a:prstGeom>
            <a:solidFill>
              <a:srgbClr val="1367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C7EC37C-9B01-42F9-A08B-EB9863B34E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9848" y="771525"/>
            <a:ext cx="11064875" cy="504825"/>
          </a:xfrm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You can put any major takeaways you want to really highlight here!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281858-996D-42D5-8346-D7431B755821}"/>
              </a:ext>
            </a:extLst>
          </p:cNvPr>
          <p:cNvGrpSpPr/>
          <p:nvPr userDrawn="1"/>
        </p:nvGrpSpPr>
        <p:grpSpPr>
          <a:xfrm>
            <a:off x="11023521" y="6606611"/>
            <a:ext cx="1255083" cy="256032"/>
            <a:chOff x="11023521" y="6606611"/>
            <a:chExt cx="1255083" cy="2560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01CFC5-17E0-4594-BCAA-78BF2EE7BF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3521" y="6638544"/>
              <a:ext cx="315468" cy="21031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EE5BB9A-A6F9-4C2B-AC69-D711198003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17743"/>
            <a:stretch/>
          </p:blipFill>
          <p:spPr>
            <a:xfrm>
              <a:off x="11232300" y="6606611"/>
              <a:ext cx="1046304" cy="256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93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0B3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5A51-2C09-4ED2-A1F3-F6630BB679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25" name="Google Shape;10;p2">
            <a:extLst>
              <a:ext uri="{FF2B5EF4-FFF2-40B4-BE49-F238E27FC236}">
                <a16:creationId xmlns:a16="http://schemas.microsoft.com/office/drawing/2014/main" id="{3AE059BE-90F7-4BA2-9BB5-0F416DDB31E8}"/>
              </a:ext>
            </a:extLst>
          </p:cNvPr>
          <p:cNvSpPr/>
          <p:nvPr userDrawn="1"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3335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12008-52AF-4ADE-A29C-196D60E49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16" y="542365"/>
            <a:ext cx="1631767" cy="9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92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5A51-2C09-4ED2-A1F3-F6630BB679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25" name="Google Shape;10;p2">
            <a:extLst>
              <a:ext uri="{FF2B5EF4-FFF2-40B4-BE49-F238E27FC236}">
                <a16:creationId xmlns:a16="http://schemas.microsoft.com/office/drawing/2014/main" id="{3AE059BE-90F7-4BA2-9BB5-0F416DDB31E8}"/>
              </a:ext>
            </a:extLst>
          </p:cNvPr>
          <p:cNvSpPr/>
          <p:nvPr userDrawn="1"/>
        </p:nvSpPr>
        <p:spPr>
          <a:xfrm>
            <a:off x="1090750" y="1074200"/>
            <a:ext cx="10010500" cy="47096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33350" cap="flat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E91EB-DF9B-4010-AC58-A6C9C5D011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116" y="542365"/>
            <a:ext cx="1631767" cy="95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1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29613-E7A0-4C26-9B20-9766F982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64040" cy="569265"/>
          </a:xfrm>
          <a:prstGeom prst="rect">
            <a:avLst/>
          </a:prstGeom>
        </p:spPr>
        <p:txBody>
          <a:bodyPr vert="horz" wrap="none" lIns="9144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F7A21-AEDE-41F0-9A2B-2EA89AB9D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5029"/>
            <a:ext cx="10515600" cy="513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4A22-DAAF-4349-B850-EA1DCA44B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0B3A61"/>
          </a:solidFill>
        </p:spPr>
        <p:txBody>
          <a:bodyPr vert="horz" lIns="91440" tIns="45720" rIns="91440" bIns="45720" rtlCol="0" anchor="ctr"/>
          <a:lstStyle>
            <a:lvl1pPr algn="l">
              <a:defRPr sz="7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0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94" r:id="rId17"/>
    <p:sldLayoutId id="2147483695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spc="100" baseline="0">
          <a:solidFill>
            <a:schemeClr val="tx1"/>
          </a:solidFill>
          <a:latin typeface="NBC Tinker Bold" panose="000008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29613-E7A0-4C26-9B20-9766F982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64040" cy="569265"/>
          </a:xfrm>
          <a:prstGeom prst="rect">
            <a:avLst/>
          </a:prstGeom>
        </p:spPr>
        <p:txBody>
          <a:bodyPr vert="horz" wrap="none" lIns="9144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F7A21-AEDE-41F0-9A2B-2EA89AB9D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5029"/>
            <a:ext cx="10515600" cy="513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4A22-DAAF-4349-B850-EA1DCA44B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0B3A61"/>
          </a:solidFill>
        </p:spPr>
        <p:txBody>
          <a:bodyPr vert="horz" lIns="91440" tIns="45720" rIns="91440" bIns="45720" rtlCol="0" anchor="ctr"/>
          <a:lstStyle>
            <a:lvl1pPr algn="l">
              <a:defRPr sz="7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8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spc="100" baseline="0">
          <a:solidFill>
            <a:schemeClr val="tx1"/>
          </a:solidFill>
          <a:latin typeface="NBC Tinker Bold" panose="000008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26" Type="http://schemas.openxmlformats.org/officeDocument/2006/relationships/image" Target="../media/image29.png"/><Relationship Id="rId39" Type="http://schemas.openxmlformats.org/officeDocument/2006/relationships/image" Target="../media/image41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3.png"/><Relationship Id="rId47" Type="http://schemas.openxmlformats.org/officeDocument/2006/relationships/image" Target="../media/image48.jpeg"/><Relationship Id="rId50" Type="http://schemas.openxmlformats.org/officeDocument/2006/relationships/image" Target="../media/image51.png"/><Relationship Id="rId55" Type="http://schemas.openxmlformats.org/officeDocument/2006/relationships/image" Target="../media/image56.png"/><Relationship Id="rId63" Type="http://schemas.openxmlformats.org/officeDocument/2006/relationships/image" Target="../media/image64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2.png"/><Relationship Id="rId54" Type="http://schemas.openxmlformats.org/officeDocument/2006/relationships/image" Target="../media/image55.jpeg"/><Relationship Id="rId6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emf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microsoft.com/office/2007/relationships/hdphoto" Target="../media/hdphoto2.wdp"/><Relationship Id="rId45" Type="http://schemas.openxmlformats.org/officeDocument/2006/relationships/image" Target="../media/image46.jpeg"/><Relationship Id="rId53" Type="http://schemas.openxmlformats.org/officeDocument/2006/relationships/image" Target="../media/image54.png"/><Relationship Id="rId58" Type="http://schemas.openxmlformats.org/officeDocument/2006/relationships/image" Target="../media/image59.png"/><Relationship Id="rId5" Type="http://schemas.openxmlformats.org/officeDocument/2006/relationships/image" Target="../media/image8.png"/><Relationship Id="rId15" Type="http://schemas.openxmlformats.org/officeDocument/2006/relationships/image" Target="../media/image18.emf"/><Relationship Id="rId23" Type="http://schemas.openxmlformats.org/officeDocument/2006/relationships/image" Target="../media/image26.emf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0.png"/><Relationship Id="rId57" Type="http://schemas.openxmlformats.org/officeDocument/2006/relationships/image" Target="../media/image58.png"/><Relationship Id="rId61" Type="http://schemas.openxmlformats.org/officeDocument/2006/relationships/image" Target="../media/image62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57.png"/><Relationship Id="rId64" Type="http://schemas.openxmlformats.org/officeDocument/2006/relationships/image" Target="../media/image65.png"/><Relationship Id="rId8" Type="http://schemas.openxmlformats.org/officeDocument/2006/relationships/image" Target="../media/image11.png"/><Relationship Id="rId51" Type="http://schemas.openxmlformats.org/officeDocument/2006/relationships/image" Target="../media/image52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emf"/><Relationship Id="rId25" Type="http://schemas.openxmlformats.org/officeDocument/2006/relationships/image" Target="../media/image28.emf"/><Relationship Id="rId33" Type="http://schemas.openxmlformats.org/officeDocument/2006/relationships/image" Target="../media/image36.png"/><Relationship Id="rId38" Type="http://schemas.microsoft.com/office/2007/relationships/hdphoto" Target="../media/hdphoto1.wdp"/><Relationship Id="rId46" Type="http://schemas.openxmlformats.org/officeDocument/2006/relationships/image" Target="../media/image47.png"/><Relationship Id="rId5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chart" Target="../charts/chart4.xml"/><Relationship Id="rId7" Type="http://schemas.openxmlformats.org/officeDocument/2006/relationships/chart" Target="../charts/chart8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3" Type="http://schemas.openxmlformats.org/officeDocument/2006/relationships/chart" Target="../charts/chart11.xml"/><Relationship Id="rId7" Type="http://schemas.openxmlformats.org/officeDocument/2006/relationships/chart" Target="../charts/chart15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microsoft.com/office/2007/relationships/hdphoto" Target="../media/hdphoto3.wdp"/><Relationship Id="rId3" Type="http://schemas.openxmlformats.org/officeDocument/2006/relationships/image" Target="../media/image69.png"/><Relationship Id="rId21" Type="http://schemas.microsoft.com/office/2007/relationships/hdphoto" Target="../media/hdphoto4.wdp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88.png"/><Relationship Id="rId2" Type="http://schemas.openxmlformats.org/officeDocument/2006/relationships/chart" Target="../charts/chart17.xml"/><Relationship Id="rId16" Type="http://schemas.openxmlformats.org/officeDocument/2006/relationships/image" Target="../media/image82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microsoft.com/office/2007/relationships/hdphoto" Target="../media/hdphoto5.wdp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7.png"/><Relationship Id="rId10" Type="http://schemas.openxmlformats.org/officeDocument/2006/relationships/image" Target="../media/image76.png"/><Relationship Id="rId19" Type="http://schemas.openxmlformats.org/officeDocument/2006/relationships/image" Target="../media/image8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5766635" y="383055"/>
            <a:ext cx="5990583" cy="1464741"/>
            <a:chOff x="-626186" y="209717"/>
            <a:chExt cx="11981164" cy="2929479"/>
          </a:xfrm>
        </p:grpSpPr>
        <p:sp>
          <p:nvSpPr>
            <p:cNvPr id="133" name="Straight Connector 63"/>
            <p:cNvSpPr/>
            <p:nvPr/>
          </p:nvSpPr>
          <p:spPr>
            <a:xfrm>
              <a:off x="4147345" y="876490"/>
              <a:ext cx="7040375" cy="2"/>
            </a:xfrm>
            <a:prstGeom prst="line">
              <a:avLst/>
            </a:prstGeom>
            <a:noFill/>
            <a:ln w="762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609585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MVPD SET TOP BOX / TVE"/>
            <p:cNvSpPr txBox="1"/>
            <p:nvPr/>
          </p:nvSpPr>
          <p:spPr>
            <a:xfrm>
              <a:off x="4299743" y="209717"/>
              <a:ext cx="7055235" cy="677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2000" spc="200">
                  <a:solidFill>
                    <a:srgbClr val="00999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defTabSz="2438339">
                <a:defRPr/>
              </a:pPr>
              <a:r>
                <a:rPr sz="1600" b="1" spc="267" dirty="0">
                  <a:solidFill>
                    <a:prstClr val="black"/>
                  </a:solidFill>
                </a:rPr>
                <a:t>MVPD SET TOP BOX / TVE</a:t>
              </a:r>
            </a:p>
          </p:txBody>
        </p:sp>
        <p:sp>
          <p:nvSpPr>
            <p:cNvPr id="144" name="Rectangle 94"/>
            <p:cNvSpPr/>
            <p:nvPr/>
          </p:nvSpPr>
          <p:spPr>
            <a:xfrm>
              <a:off x="-626186" y="281686"/>
              <a:ext cx="4013089" cy="2857510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defTabSz="609585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TextBox 21"/>
            <p:cNvSpPr txBox="1"/>
            <p:nvPr/>
          </p:nvSpPr>
          <p:spPr>
            <a:xfrm>
              <a:off x="-458218" y="642338"/>
              <a:ext cx="3768791" cy="1262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/>
            <a:p>
              <a:pPr algn="ctr" defTabSz="609585">
                <a:defRPr sz="3500" spc="3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751" spc="467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CABLE/</a:t>
              </a:r>
              <a:r>
                <a:rPr lang="en-US" sz="1751" spc="467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S</a:t>
              </a:r>
              <a:r>
                <a:rPr sz="1751" spc="467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AT TELCO</a:t>
              </a:r>
            </a:p>
          </p:txBody>
        </p:sp>
      </p:grpSp>
      <p:grpSp>
        <p:nvGrpSpPr>
          <p:cNvPr id="163" name="Group"/>
          <p:cNvGrpSpPr/>
          <p:nvPr/>
        </p:nvGrpSpPr>
        <p:grpSpPr>
          <a:xfrm>
            <a:off x="398998" y="5101706"/>
            <a:ext cx="5412717" cy="1201143"/>
            <a:chOff x="-37076" y="730708"/>
            <a:chExt cx="10602432" cy="2379813"/>
          </a:xfrm>
        </p:grpSpPr>
        <p:sp>
          <p:nvSpPr>
            <p:cNvPr id="148" name="Straight Connector 63"/>
            <p:cNvSpPr/>
            <p:nvPr/>
          </p:nvSpPr>
          <p:spPr>
            <a:xfrm flipV="1">
              <a:off x="4388902" y="828816"/>
              <a:ext cx="6176454" cy="30734"/>
            </a:xfrm>
            <a:prstGeom prst="line">
              <a:avLst/>
            </a:prstGeom>
            <a:noFill/>
            <a:ln w="762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609585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Rectangle 94"/>
            <p:cNvSpPr/>
            <p:nvPr/>
          </p:nvSpPr>
          <p:spPr>
            <a:xfrm>
              <a:off x="-37076" y="730708"/>
              <a:ext cx="4013091" cy="237981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defTabSz="609585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TextBox 21"/>
            <p:cNvSpPr txBox="1"/>
            <p:nvPr/>
          </p:nvSpPr>
          <p:spPr>
            <a:xfrm>
              <a:off x="148025" y="1278521"/>
              <a:ext cx="3293627" cy="716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>
              <a:lvl1pPr defTabSz="1828800">
                <a:defRPr sz="3500" spc="3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defTabSz="2438339">
                <a:defRPr/>
              </a:pPr>
              <a:r>
                <a:rPr sz="1751" spc="467" dirty="0" err="1"/>
                <a:t>dMVPD</a:t>
              </a:r>
              <a:endParaRPr sz="1751" spc="467" dirty="0"/>
            </a:p>
          </p:txBody>
        </p:sp>
      </p:grpSp>
      <p:grpSp>
        <p:nvGrpSpPr>
          <p:cNvPr id="198" name="Group"/>
          <p:cNvGrpSpPr/>
          <p:nvPr/>
        </p:nvGrpSpPr>
        <p:grpSpPr>
          <a:xfrm>
            <a:off x="344696" y="2317058"/>
            <a:ext cx="11512925" cy="2218213"/>
            <a:chOff x="3590" y="200962"/>
            <a:chExt cx="23025848" cy="4436426"/>
          </a:xfrm>
        </p:grpSpPr>
        <p:sp>
          <p:nvSpPr>
            <p:cNvPr id="164" name="Rectangle 101"/>
            <p:cNvSpPr/>
            <p:nvPr/>
          </p:nvSpPr>
          <p:spPr>
            <a:xfrm>
              <a:off x="19477505" y="1002963"/>
              <a:ext cx="3293644" cy="3634425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defTabSz="609585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Rectangle 94"/>
            <p:cNvSpPr/>
            <p:nvPr/>
          </p:nvSpPr>
          <p:spPr>
            <a:xfrm>
              <a:off x="3590" y="631332"/>
              <a:ext cx="4013090" cy="3725318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defTabSz="609585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TextBox 98"/>
            <p:cNvSpPr txBox="1"/>
            <p:nvPr/>
          </p:nvSpPr>
          <p:spPr>
            <a:xfrm>
              <a:off x="19894238" y="1288348"/>
              <a:ext cx="3004758" cy="742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0" tIns="45720" rIns="45720" bIns="45720" numCol="1" anchor="ctr">
              <a:noAutofit/>
            </a:bodyPr>
            <a:lstStyle>
              <a:lvl1pPr defTabSz="1828800">
                <a:defRPr sz="2000" spc="3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defTabSz="2438339">
                <a:defRPr/>
              </a:pPr>
              <a:r>
                <a:rPr sz="1000" spc="400" dirty="0"/>
                <a:t>AD SUPPORTED / FREE</a:t>
              </a:r>
            </a:p>
          </p:txBody>
        </p:sp>
        <p:pic>
          <p:nvPicPr>
            <p:cNvPr id="170" name="Picture 140" descr="Picture 14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014727" y="2508746"/>
              <a:ext cx="1824499" cy="6846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141" descr="Picture 14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07593" y="2582620"/>
              <a:ext cx="1430795" cy="5369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Platform Icon Green-11.png" descr="Platform Icon Green-11.png"/>
            <p:cNvPicPr>
              <a:picLocks noChangeAspect="1"/>
            </p:cNvPicPr>
            <p:nvPr/>
          </p:nvPicPr>
          <p:blipFill>
            <a:blip r:embed="rId4">
              <a:biLevel thresh="25000"/>
              <a:extLst/>
            </a:blip>
            <a:srcRect l="256" r="256"/>
            <a:stretch>
              <a:fillRect/>
            </a:stretch>
          </p:blipFill>
          <p:spPr>
            <a:xfrm>
              <a:off x="2191876" y="3221742"/>
              <a:ext cx="779924" cy="737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TextBox 21"/>
            <p:cNvSpPr txBox="1"/>
            <p:nvPr/>
          </p:nvSpPr>
          <p:spPr>
            <a:xfrm>
              <a:off x="411758" y="1201380"/>
              <a:ext cx="3358352" cy="7235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>
              <a:lvl1pPr defTabSz="1828800">
                <a:defRPr sz="3500" spc="3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defTabSz="2438339">
                <a:defRPr/>
              </a:pPr>
              <a:r>
                <a:rPr sz="1751" spc="467" dirty="0"/>
                <a:t>DIGITAL</a:t>
              </a:r>
            </a:p>
          </p:txBody>
        </p:sp>
        <p:sp>
          <p:nvSpPr>
            <p:cNvPr id="176" name="Straight Connector 96"/>
            <p:cNvSpPr/>
            <p:nvPr/>
          </p:nvSpPr>
          <p:spPr>
            <a:xfrm>
              <a:off x="4853668" y="971214"/>
              <a:ext cx="3147330" cy="10618"/>
            </a:xfrm>
            <a:prstGeom prst="line">
              <a:avLst/>
            </a:prstGeom>
            <a:noFill/>
            <a:ln w="762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609585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traight Connector 103"/>
            <p:cNvSpPr/>
            <p:nvPr/>
          </p:nvSpPr>
          <p:spPr>
            <a:xfrm>
              <a:off x="8264699" y="971213"/>
              <a:ext cx="3293639" cy="1"/>
            </a:xfrm>
            <a:prstGeom prst="line">
              <a:avLst/>
            </a:prstGeom>
            <a:noFill/>
            <a:ln w="762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609585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5" name="Picture 128" descr="Picture 12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401303" y="3758331"/>
              <a:ext cx="1626601" cy="610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Picture 129" descr="Picture 12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01303" y="1315296"/>
              <a:ext cx="1626601" cy="610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Picture 132" descr="Picture 132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423830" y="2551752"/>
              <a:ext cx="1549399" cy="581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MOBILE APPS"/>
            <p:cNvSpPr txBox="1"/>
            <p:nvPr/>
          </p:nvSpPr>
          <p:spPr>
            <a:xfrm>
              <a:off x="8189175" y="245936"/>
              <a:ext cx="3571876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l" defTabSz="1828800">
                <a:defRPr sz="2000" spc="200">
                  <a:solidFill>
                    <a:srgbClr val="00999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2438339">
                <a:defRPr/>
              </a:pPr>
              <a:r>
                <a:rPr sz="1500" b="1" spc="267" dirty="0">
                  <a:solidFill>
                    <a:prstClr val="black"/>
                  </a:solidFill>
                </a:rPr>
                <a:t>MOBILE</a:t>
              </a:r>
              <a:r>
                <a:rPr lang="en-US" sz="1500" b="1" spc="267" dirty="0">
                  <a:solidFill>
                    <a:prstClr val="black"/>
                  </a:solidFill>
                </a:rPr>
                <a:t> </a:t>
              </a:r>
              <a:r>
                <a:rPr sz="1500" b="1" spc="267" dirty="0">
                  <a:solidFill>
                    <a:prstClr val="black"/>
                  </a:solidFill>
                </a:rPr>
                <a:t>APPS</a:t>
              </a:r>
            </a:p>
          </p:txBody>
        </p:sp>
        <p:sp>
          <p:nvSpPr>
            <p:cNvPr id="191" name="WEBSITE"/>
            <p:cNvSpPr txBox="1"/>
            <p:nvPr/>
          </p:nvSpPr>
          <p:spPr>
            <a:xfrm>
              <a:off x="5192680" y="221746"/>
              <a:ext cx="2654494" cy="677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2000" spc="200">
                  <a:solidFill>
                    <a:srgbClr val="00999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2438339">
                <a:defRPr/>
              </a:pPr>
              <a:r>
                <a:rPr sz="1600" b="1" spc="267" dirty="0">
                  <a:solidFill>
                    <a:prstClr val="black"/>
                  </a:solidFill>
                </a:rPr>
                <a:t>WEBSITE</a:t>
              </a:r>
            </a:p>
          </p:txBody>
        </p:sp>
        <p:sp>
          <p:nvSpPr>
            <p:cNvPr id="193" name="Straight Connector 108"/>
            <p:cNvSpPr/>
            <p:nvPr/>
          </p:nvSpPr>
          <p:spPr>
            <a:xfrm>
              <a:off x="12026217" y="964863"/>
              <a:ext cx="7012749" cy="1"/>
            </a:xfrm>
            <a:prstGeom prst="line">
              <a:avLst/>
            </a:prstGeom>
            <a:noFill/>
            <a:ln w="762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609585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4" name="Picture 133" descr="Picture 133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4673557" y="3747079"/>
              <a:ext cx="1724267" cy="647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Picture 134" descr="Picture 13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7040127" y="3759444"/>
              <a:ext cx="1658364" cy="6223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6" name="HULU SVOD"/>
            <p:cNvSpPr txBox="1"/>
            <p:nvPr/>
          </p:nvSpPr>
          <p:spPr>
            <a:xfrm>
              <a:off x="20650198" y="200962"/>
              <a:ext cx="1619162" cy="677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l" defTabSz="1828800">
                <a:defRPr sz="2000" spc="200">
                  <a:solidFill>
                    <a:srgbClr val="00999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2438339">
                <a:defRPr/>
              </a:pPr>
              <a:r>
                <a:rPr sz="1600" b="1" spc="267" dirty="0">
                  <a:solidFill>
                    <a:prstClr val="black"/>
                  </a:solidFill>
                </a:rPr>
                <a:t>SVOD</a:t>
              </a:r>
            </a:p>
          </p:txBody>
        </p:sp>
        <p:sp>
          <p:nvSpPr>
            <p:cNvPr id="197" name="Straight Connector 103"/>
            <p:cNvSpPr/>
            <p:nvPr/>
          </p:nvSpPr>
          <p:spPr>
            <a:xfrm>
              <a:off x="19735798" y="965536"/>
              <a:ext cx="3293640" cy="2"/>
            </a:xfrm>
            <a:prstGeom prst="line">
              <a:avLst/>
            </a:prstGeom>
            <a:noFill/>
            <a:ln w="762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609585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roup"/>
          <p:cNvGrpSpPr/>
          <p:nvPr/>
        </p:nvGrpSpPr>
        <p:grpSpPr>
          <a:xfrm>
            <a:off x="6293487" y="4943504"/>
            <a:ext cx="5684158" cy="1353230"/>
            <a:chOff x="608723" y="166432"/>
            <a:chExt cx="11368316" cy="2706458"/>
          </a:xfrm>
        </p:grpSpPr>
        <p:sp>
          <p:nvSpPr>
            <p:cNvPr id="200" name="Rectangle 94"/>
            <p:cNvSpPr/>
            <p:nvPr/>
          </p:nvSpPr>
          <p:spPr>
            <a:xfrm>
              <a:off x="647192" y="438686"/>
              <a:ext cx="4013090" cy="2434204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defTabSz="609585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TextBox 21"/>
            <p:cNvSpPr txBox="1"/>
            <p:nvPr/>
          </p:nvSpPr>
          <p:spPr>
            <a:xfrm>
              <a:off x="608723" y="665494"/>
              <a:ext cx="4074382" cy="1262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>
              <a:lvl1pPr defTabSz="1828800">
                <a:defRPr sz="3500" spc="3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defTabSz="2438339">
                <a:defRPr/>
              </a:pPr>
              <a:r>
                <a:rPr sz="1751" spc="467" dirty="0"/>
                <a:t>OTHER PLATFORMS</a:t>
              </a:r>
            </a:p>
          </p:txBody>
        </p:sp>
        <p:pic>
          <p:nvPicPr>
            <p:cNvPr id="202" name="Platform Icon Green-44.png" descr="Platform Icon Green-44.png"/>
            <p:cNvPicPr>
              <a:picLocks noChangeAspect="1"/>
            </p:cNvPicPr>
            <p:nvPr/>
          </p:nvPicPr>
          <p:blipFill>
            <a:blip r:embed="rId10">
              <a:biLevel thresh="25000"/>
              <a:extLst/>
            </a:blip>
            <a:stretch>
              <a:fillRect/>
            </a:stretch>
          </p:blipFill>
          <p:spPr>
            <a:xfrm>
              <a:off x="2256564" y="2019961"/>
              <a:ext cx="685802" cy="644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Straight Connector 63"/>
            <p:cNvSpPr/>
            <p:nvPr/>
          </p:nvSpPr>
          <p:spPr>
            <a:xfrm>
              <a:off x="5214356" y="765077"/>
              <a:ext cx="6349442" cy="24886"/>
            </a:xfrm>
            <a:prstGeom prst="line">
              <a:avLst/>
            </a:prstGeom>
            <a:noFill/>
            <a:ln w="762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609585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OCIAL MEDIA / OTHER"/>
            <p:cNvSpPr txBox="1"/>
            <p:nvPr/>
          </p:nvSpPr>
          <p:spPr>
            <a:xfrm>
              <a:off x="5564899" y="166432"/>
              <a:ext cx="6412140" cy="492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l" defTabSz="1828800">
                <a:defRPr sz="2000" spc="200">
                  <a:solidFill>
                    <a:srgbClr val="00999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2438339">
                <a:defRPr/>
              </a:pPr>
              <a:r>
                <a:rPr sz="1000" b="1" spc="267" dirty="0">
                  <a:solidFill>
                    <a:prstClr val="black"/>
                  </a:solidFill>
                </a:rPr>
                <a:t>SOCIAL MEDIA / </a:t>
              </a:r>
              <a:r>
                <a:rPr lang="en-US" sz="1000" b="1" spc="267" dirty="0">
                  <a:solidFill>
                    <a:prstClr val="black"/>
                  </a:solidFill>
                </a:rPr>
                <a:t>PORTAL / OTHER</a:t>
              </a:r>
              <a:endParaRPr sz="1000" b="1" spc="267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385095" y="318643"/>
            <a:ext cx="4757432" cy="1531723"/>
            <a:chOff x="0" y="-30031"/>
            <a:chExt cx="9514864" cy="3199610"/>
          </a:xfrm>
        </p:grpSpPr>
        <p:sp>
          <p:nvSpPr>
            <p:cNvPr id="216" name="Rectangle 94"/>
            <p:cNvSpPr/>
            <p:nvPr/>
          </p:nvSpPr>
          <p:spPr>
            <a:xfrm>
              <a:off x="0" y="179686"/>
              <a:ext cx="4013090" cy="298989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defTabSz="609585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TextBox 21"/>
            <p:cNvSpPr txBox="1"/>
            <p:nvPr/>
          </p:nvSpPr>
          <p:spPr>
            <a:xfrm>
              <a:off x="10118" y="753487"/>
              <a:ext cx="4221366" cy="755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/>
            <a:p>
              <a:pPr defTabSz="609585">
                <a:defRPr sz="3500" spc="35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751" spc="467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BROADCAST</a:t>
              </a:r>
            </a:p>
          </p:txBody>
        </p:sp>
        <p:sp>
          <p:nvSpPr>
            <p:cNvPr id="220" name="Straight Connector 96"/>
            <p:cNvSpPr/>
            <p:nvPr/>
          </p:nvSpPr>
          <p:spPr>
            <a:xfrm>
              <a:off x="4516094" y="762348"/>
              <a:ext cx="4998770" cy="7349"/>
            </a:xfrm>
            <a:prstGeom prst="line">
              <a:avLst/>
            </a:prstGeom>
            <a:noFill/>
            <a:ln w="762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defTabSz="609585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 sz="360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TELEVISION"/>
            <p:cNvSpPr txBox="1"/>
            <p:nvPr/>
          </p:nvSpPr>
          <p:spPr>
            <a:xfrm>
              <a:off x="5448381" y="-30031"/>
              <a:ext cx="3306034" cy="7072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20" tIns="45720" rIns="45720" bIns="45720" numCol="1" anchor="t">
              <a:spAutoFit/>
            </a:bodyPr>
            <a:lstStyle>
              <a:lvl1pPr algn="l" defTabSz="1828800">
                <a:defRPr sz="2000" spc="200">
                  <a:solidFill>
                    <a:srgbClr val="00999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2438339">
                <a:defRPr/>
              </a:pPr>
              <a:r>
                <a:rPr sz="1600" b="1" spc="267" dirty="0">
                  <a:solidFill>
                    <a:prstClr val="black"/>
                  </a:solidFill>
                </a:rPr>
                <a:t>TELEVISION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1099" y="781252"/>
            <a:ext cx="1016512" cy="5892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5662" y="1192954"/>
            <a:ext cx="965601" cy="504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034" y="855629"/>
            <a:ext cx="785951" cy="395059"/>
          </a:xfrm>
          <a:prstGeom prst="rect">
            <a:avLst/>
          </a:prstGeom>
        </p:spPr>
      </p:pic>
      <p:pic>
        <p:nvPicPr>
          <p:cNvPr id="1026" name="Picture 2" descr="Image result for Cablevisi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425" y="1749847"/>
            <a:ext cx="1034263" cy="1058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1403" y="879671"/>
            <a:ext cx="525584" cy="247863"/>
          </a:xfrm>
          <a:prstGeom prst="rect">
            <a:avLst/>
          </a:prstGeom>
        </p:spPr>
      </p:pic>
      <p:pic>
        <p:nvPicPr>
          <p:cNvPr id="1028" name="Picture 4" descr="Image result for brighthous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811" y="1186672"/>
            <a:ext cx="710311" cy="2965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6036" y="1566744"/>
            <a:ext cx="675259" cy="318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11159" y="872922"/>
            <a:ext cx="937995" cy="2878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25130" y="1200577"/>
            <a:ext cx="846460" cy="266793"/>
          </a:xfrm>
          <a:prstGeom prst="rect">
            <a:avLst/>
          </a:prstGeom>
        </p:spPr>
      </p:pic>
      <p:pic>
        <p:nvPicPr>
          <p:cNvPr id="1030" name="Picture 6" descr="Image result for nctc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92" y="1588832"/>
            <a:ext cx="639169" cy="2899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2" name="Picture 8" descr="Image result for dish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210" y="882794"/>
            <a:ext cx="524525" cy="2373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26805" y="1612905"/>
            <a:ext cx="751777" cy="1691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45433" y="3148612"/>
            <a:ext cx="397097" cy="538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56797" y="3124026"/>
            <a:ext cx="454919" cy="6064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92804" y="3902484"/>
            <a:ext cx="883435" cy="2012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70275" y="2879353"/>
            <a:ext cx="703339" cy="374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53925" y="3550880"/>
            <a:ext cx="1226905" cy="2142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97433" y="4072164"/>
            <a:ext cx="1293635" cy="286325"/>
          </a:xfrm>
          <a:prstGeom prst="rect">
            <a:avLst/>
          </a:prstGeom>
        </p:spPr>
      </p:pic>
      <p:pic>
        <p:nvPicPr>
          <p:cNvPr id="1042" name="Picture 18" descr="Image result for roku logo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307" y="2985943"/>
            <a:ext cx="901997" cy="2419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663026" y="3407899"/>
            <a:ext cx="920983" cy="4842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35015" y="4128352"/>
            <a:ext cx="931591" cy="1848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30242" y="3011708"/>
            <a:ext cx="1149620" cy="242149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915399" y="3346607"/>
            <a:ext cx="954996" cy="502143"/>
          </a:xfrm>
          <a:prstGeom prst="rect">
            <a:avLst/>
          </a:prstGeom>
        </p:spPr>
      </p:pic>
      <p:pic>
        <p:nvPicPr>
          <p:cNvPr id="1025" name="Picture 102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915401" y="3883619"/>
            <a:ext cx="860417" cy="534364"/>
          </a:xfrm>
          <a:prstGeom prst="rect">
            <a:avLst/>
          </a:prstGeom>
        </p:spPr>
      </p:pic>
      <p:pic>
        <p:nvPicPr>
          <p:cNvPr id="1027" name="Picture 10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770960" y="3377689"/>
            <a:ext cx="494240" cy="4942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54689" y="284997"/>
            <a:ext cx="6508713" cy="1736097"/>
          </a:xfrm>
          <a:prstGeom prst="rect">
            <a:avLst/>
          </a:prstGeom>
          <a:noFill/>
          <a:ln w="3492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>
              <a:defRPr/>
            </a:pPr>
            <a:endParaRPr lang="en-US" sz="3200">
              <a:solidFill>
                <a:srgbClr val="FFFFFF"/>
              </a:solidFill>
              <a:latin typeface="Rock Sans"/>
              <a:sym typeface="Helvetica Light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52955" y="288112"/>
            <a:ext cx="5228860" cy="1714509"/>
          </a:xfrm>
          <a:prstGeom prst="rect">
            <a:avLst/>
          </a:prstGeom>
          <a:noFill/>
          <a:ln w="3492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>
              <a:defRPr/>
            </a:pPr>
            <a:endParaRPr lang="en-US" sz="3200">
              <a:solidFill>
                <a:srgbClr val="FFFFFF"/>
              </a:solidFill>
              <a:latin typeface="Rock Sans"/>
              <a:sym typeface="Helvetica Ligh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52954" y="2182279"/>
            <a:ext cx="11810447" cy="2521077"/>
          </a:xfrm>
          <a:prstGeom prst="rect">
            <a:avLst/>
          </a:prstGeom>
          <a:noFill/>
          <a:ln w="3492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>
              <a:defRPr/>
            </a:pPr>
            <a:endParaRPr lang="en-US" sz="3200">
              <a:solidFill>
                <a:srgbClr val="FFFFFF"/>
              </a:solidFill>
              <a:latin typeface="Rock San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394" y="1399072"/>
            <a:ext cx="183020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479" hangingPunct="0">
              <a:defRPr/>
            </a:pPr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  <a:sym typeface="Helvetica Light"/>
              </a:rPr>
              <a:t>240+ </a:t>
            </a:r>
          </a:p>
          <a:p>
            <a:pPr algn="ctr" defTabSz="825479" hangingPunct="0">
              <a:defRPr/>
            </a:pPr>
            <a:r>
              <a:rPr lang="en-US" sz="1400" dirty="0">
                <a:solidFill>
                  <a:srgbClr val="000000"/>
                </a:solidFill>
                <a:latin typeface="Arial Black" panose="020B0A04020102020204" pitchFamily="34" charset="0"/>
                <a:sym typeface="Helvetica Light"/>
              </a:rPr>
              <a:t>Affiliates</a:t>
            </a:r>
          </a:p>
        </p:txBody>
      </p:sp>
      <p:pic>
        <p:nvPicPr>
          <p:cNvPr id="180" name="Picture 18" descr="Related image"/>
          <p:cNvPicPr>
            <a:picLocks noChangeAspect="1" noChangeArrowheads="1"/>
          </p:cNvPicPr>
          <p:nvPr/>
        </p:nvPicPr>
        <p:blipFill>
          <a:blip r:embed="rId3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5" y="3227735"/>
            <a:ext cx="312736" cy="38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latform Icon Green-12.png" descr="Platform Icon Green-12.png"/>
          <p:cNvPicPr>
            <a:picLocks noChangeAspect="1"/>
          </p:cNvPicPr>
          <p:nvPr/>
        </p:nvPicPr>
        <p:blipFill>
          <a:blip r:embed="rId37">
            <a:biLevel thresh="25000"/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56" r="256"/>
          <a:stretch>
            <a:fillRect/>
          </a:stretch>
        </p:blipFill>
        <p:spPr>
          <a:xfrm>
            <a:off x="6143643" y="1273271"/>
            <a:ext cx="449916" cy="4252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7" name="Platform Icon Green-02.png" descr="Platform Icon Green-02.png"/>
          <p:cNvPicPr>
            <a:picLocks noChangeAspect="1"/>
          </p:cNvPicPr>
          <p:nvPr/>
        </p:nvPicPr>
        <p:blipFill>
          <a:blip r:embed="rId39">
            <a:biLevel thresh="50000"/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aturation sat="384000"/>
                    </a14:imgEffect>
                  </a14:imgLayer>
                </a14:imgProps>
              </a:ext>
            </a:extLst>
          </a:blip>
          <a:srcRect t="470" b="470"/>
          <a:stretch>
            <a:fillRect/>
          </a:stretch>
        </p:blipFill>
        <p:spPr>
          <a:xfrm>
            <a:off x="6904073" y="1295685"/>
            <a:ext cx="449915" cy="4190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8" name="Platform Icon Green-05.png" descr="Platform Icon Green-05.png"/>
          <p:cNvPicPr>
            <a:picLocks noChangeAspect="1"/>
          </p:cNvPicPr>
          <p:nvPr/>
        </p:nvPicPr>
        <p:blipFill>
          <a:blip r:embed="rId41">
            <a:biLevel thresh="25000"/>
            <a:extLst/>
          </a:blip>
          <a:srcRect l="256" r="256"/>
          <a:stretch>
            <a:fillRect/>
          </a:stretch>
        </p:blipFill>
        <p:spPr>
          <a:xfrm>
            <a:off x="1101760" y="1167106"/>
            <a:ext cx="498440" cy="4711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23" name="Platform Icon Green-06.png" descr="Platform Icon Green-06.png"/>
          <p:cNvPicPr>
            <a:picLocks noChangeAspect="1"/>
          </p:cNvPicPr>
          <p:nvPr/>
        </p:nvPicPr>
        <p:blipFill>
          <a:blip r:embed="rId42">
            <a:biLevel thresh="25000"/>
            <a:extLst/>
          </a:blip>
          <a:srcRect l="256" r="256"/>
          <a:stretch>
            <a:fillRect/>
          </a:stretch>
        </p:blipFill>
        <p:spPr>
          <a:xfrm>
            <a:off x="683506" y="3799714"/>
            <a:ext cx="440199" cy="42406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24" name="Platform Icon Green-03.png" descr="Platform Icon Green-03.png"/>
          <p:cNvPicPr>
            <a:picLocks noChangeAspect="1"/>
          </p:cNvPicPr>
          <p:nvPr/>
        </p:nvPicPr>
        <p:blipFill>
          <a:blip r:embed="rId43">
            <a:biLevel thresh="25000"/>
            <a:extLst/>
          </a:blip>
          <a:srcRect t="421" b="421"/>
          <a:stretch>
            <a:fillRect/>
          </a:stretch>
        </p:blipFill>
        <p:spPr>
          <a:xfrm>
            <a:off x="1716071" y="3170428"/>
            <a:ext cx="540500" cy="51365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25" name="Platform Icon Green-04.png" descr="Platform Icon Green-04.png"/>
          <p:cNvPicPr>
            <a:picLocks noChangeAspect="1"/>
          </p:cNvPicPr>
          <p:nvPr/>
        </p:nvPicPr>
        <p:blipFill>
          <a:blip r:embed="rId44">
            <a:biLevel thresh="25000"/>
            <a:extLst/>
          </a:blip>
          <a:srcRect l="256" r="256"/>
          <a:stretch>
            <a:fillRect/>
          </a:stretch>
        </p:blipFill>
        <p:spPr>
          <a:xfrm>
            <a:off x="1081491" y="3268731"/>
            <a:ext cx="496512" cy="4783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2" name="Picture 8" descr="Image result for layer3tv logo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13" y="5416958"/>
            <a:ext cx="926532" cy="7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ubo logo"/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540" y="5668845"/>
            <a:ext cx="553101" cy="19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417" y="5567884"/>
            <a:ext cx="967532" cy="36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ling tv logo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31" y="5970035"/>
            <a:ext cx="578495" cy="28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enturylink logo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25" y="6057646"/>
            <a:ext cx="1182307" cy="2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hulu live tv logo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81" y="5979026"/>
            <a:ext cx="647644" cy="32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playstation vue logo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518" y="5234364"/>
            <a:ext cx="1472743" cy="28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52955" y="4889630"/>
            <a:ext cx="5975960" cy="1503221"/>
          </a:xfrm>
          <a:prstGeom prst="rect">
            <a:avLst/>
          </a:prstGeom>
          <a:noFill/>
          <a:ln w="3492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>
              <a:defRPr/>
            </a:pPr>
            <a:endParaRPr lang="en-US" sz="3200">
              <a:solidFill>
                <a:srgbClr val="FFFFFF"/>
              </a:solidFill>
              <a:latin typeface="Rock Sans"/>
              <a:sym typeface="Helvetica Light"/>
            </a:endParaRPr>
          </a:p>
        </p:txBody>
      </p:sp>
      <p:pic>
        <p:nvPicPr>
          <p:cNvPr id="141" name="Platform Icon Green-10.png" descr="Platform Icon Green-10.png"/>
          <p:cNvPicPr>
            <a:picLocks noChangeAspect="1"/>
          </p:cNvPicPr>
          <p:nvPr/>
        </p:nvPicPr>
        <p:blipFill>
          <a:blip r:embed="rId52">
            <a:biLevel thresh="25000"/>
            <a:extLst/>
          </a:blip>
          <a:srcRect l="256" r="256"/>
          <a:stretch>
            <a:fillRect/>
          </a:stretch>
        </p:blipFill>
        <p:spPr>
          <a:xfrm>
            <a:off x="1083930" y="5740519"/>
            <a:ext cx="440071" cy="4112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4" name="Picture 6" descr="Image result for directv now logo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37" y="5234741"/>
            <a:ext cx="478425" cy="4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MVPD SET TOP BOX / TVE"/>
          <p:cNvSpPr txBox="1"/>
          <p:nvPr/>
        </p:nvSpPr>
        <p:spPr>
          <a:xfrm>
            <a:off x="6293487" y="2209801"/>
            <a:ext cx="3700991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 algn="l" defTabSz="1828800">
              <a:defRPr sz="2000" spc="200">
                <a:solidFill>
                  <a:srgbClr val="00999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2438339">
              <a:defRPr/>
            </a:pPr>
            <a:r>
              <a:rPr lang="en-US" sz="1400" b="1" spc="267" dirty="0">
                <a:solidFill>
                  <a:prstClr val="black"/>
                </a:solidFill>
              </a:rPr>
              <a:t>CONNECTED DEVICES</a:t>
            </a:r>
            <a:br>
              <a:rPr lang="en-US" sz="1400" b="1" spc="267" dirty="0">
                <a:solidFill>
                  <a:prstClr val="black"/>
                </a:solidFill>
              </a:rPr>
            </a:br>
            <a:r>
              <a:rPr lang="en-US" sz="1000" b="1" spc="267" dirty="0">
                <a:solidFill>
                  <a:prstClr val="black"/>
                </a:solidFill>
              </a:rPr>
              <a:t>IP Streaming, Game Console, Smart TV </a:t>
            </a:r>
            <a:br>
              <a:rPr lang="en-US" sz="1600" b="1" spc="267" dirty="0">
                <a:solidFill>
                  <a:prstClr val="black"/>
                </a:solidFill>
              </a:rPr>
            </a:br>
            <a:endParaRPr sz="1600" b="1" spc="267" dirty="0">
              <a:solidFill>
                <a:prstClr val="black"/>
              </a:solidFill>
            </a:endParaRPr>
          </a:p>
        </p:txBody>
      </p:sp>
      <p:pic>
        <p:nvPicPr>
          <p:cNvPr id="122" name="Picture 20" descr="Image result for nbc.com logo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597" y="3224399"/>
            <a:ext cx="1697919" cy="4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/>
          <p:nvPr/>
        </p:nvCxnSpPr>
        <p:spPr>
          <a:xfrm>
            <a:off x="2667000" y="2209800"/>
            <a:ext cx="0" cy="250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0" name="Straight Connector 139"/>
          <p:cNvCxnSpPr/>
          <p:nvPr/>
        </p:nvCxnSpPr>
        <p:spPr>
          <a:xfrm>
            <a:off x="4419600" y="2209800"/>
            <a:ext cx="0" cy="250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7" name="Straight Connector 146"/>
          <p:cNvCxnSpPr/>
          <p:nvPr/>
        </p:nvCxnSpPr>
        <p:spPr>
          <a:xfrm>
            <a:off x="6172200" y="2209800"/>
            <a:ext cx="0" cy="250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Connector 148"/>
          <p:cNvCxnSpPr/>
          <p:nvPr/>
        </p:nvCxnSpPr>
        <p:spPr>
          <a:xfrm>
            <a:off x="10058400" y="2209800"/>
            <a:ext cx="0" cy="250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4" descr="Image result for YOUTUBE ICON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920" y="5862009"/>
            <a:ext cx="361669" cy="2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6" descr="Image result for FACEBOOK ICON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085" y="5405564"/>
            <a:ext cx="312705" cy="31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10" descr="Image result for instagram icon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290" y="5794730"/>
            <a:ext cx="319413" cy="3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12" descr="Image result for PINTEREST ICON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605" y="5440277"/>
            <a:ext cx="268395" cy="2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14" descr="Image result for AOL ICON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442" y="5741606"/>
            <a:ext cx="369565" cy="36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18" descr="Image result for YAHOO! ICON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70" y="5214458"/>
            <a:ext cx="669663" cy="6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WATCHABLE LOGO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902" y="5786244"/>
            <a:ext cx="650655" cy="47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APPLE NEWS ICON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144" y="5733901"/>
            <a:ext cx="549616" cy="44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lated image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031" y="5376553"/>
            <a:ext cx="319052" cy="31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TWITTER ICON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72" y="5333467"/>
            <a:ext cx="370552" cy="37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Rectangle 149"/>
          <p:cNvSpPr/>
          <p:nvPr/>
        </p:nvSpPr>
        <p:spPr>
          <a:xfrm>
            <a:off x="6214052" y="4901316"/>
            <a:ext cx="5749349" cy="1491533"/>
          </a:xfrm>
          <a:prstGeom prst="rect">
            <a:avLst/>
          </a:prstGeom>
          <a:noFill/>
          <a:ln w="34925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>
              <a:defRPr/>
            </a:pPr>
            <a:endParaRPr lang="en-US" sz="3200">
              <a:solidFill>
                <a:srgbClr val="FFFFFF"/>
              </a:solidFill>
              <a:latin typeface="Rock Sans"/>
              <a:sym typeface="Helvetica Light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305D37C-52FE-7849-9430-1FCD087CAF3F}"/>
              </a:ext>
            </a:extLst>
          </p:cNvPr>
          <p:cNvSpPr/>
          <p:nvPr/>
        </p:nvSpPr>
        <p:spPr>
          <a:xfrm>
            <a:off x="-1" y="0"/>
            <a:ext cx="12192001" cy="45719"/>
          </a:xfrm>
          <a:prstGeom prst="rect">
            <a:avLst/>
          </a:prstGeom>
          <a:solidFill>
            <a:srgbClr val="E72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3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23" grpId="0" animBg="1"/>
      <p:bldP spid="121" grpId="0"/>
      <p:bldP spid="1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4526-6021-457B-BC78-C722A931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35-DAY TOTAL VIEWING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1CDEF-0023-47C4-BAA5-47562F1BC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Source: NBC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TAMi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(NTI, HULU Portal, Adobe, Rentrak, NBCU DAVD); 1</a:t>
            </a:r>
            <a:r>
              <a:rPr kumimoji="0" lang="en-US" sz="7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st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17 weeks each season, (DVR 8-28 for 15/16) NBC Prime Entertainment Programs. NBC Can’t Live Without Study 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781057-AB8F-4A03-9DB2-18EE48FB8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828" y="1444752"/>
            <a:ext cx="6937507" cy="274320"/>
          </a:xfrm>
        </p:spPr>
        <p:txBody>
          <a:bodyPr/>
          <a:lstStyle/>
          <a:p>
            <a:r>
              <a:rPr lang="en-US" dirty="0"/>
              <a:t>A18-49 ENTERTAINMENT AVERAGE SEASON TREND</a:t>
            </a:r>
          </a:p>
        </p:txBody>
      </p:sp>
      <p:graphicFrame>
        <p:nvGraphicFramePr>
          <p:cNvPr id="7" name="Chart Placeholder 11">
            <a:extLst>
              <a:ext uri="{FF2B5EF4-FFF2-40B4-BE49-F238E27FC236}">
                <a16:creationId xmlns:a16="http://schemas.microsoft.com/office/drawing/2014/main" id="{C9B597E6-BA8F-4EE5-A75A-355D75E38EF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61884" y="1633538"/>
          <a:ext cx="6500966" cy="4543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DA108E3-703E-40D9-B217-17656E84A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7" y="3295650"/>
            <a:ext cx="8763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BD5FC-CE2C-46F5-8AEA-268B3C0D7E73}"/>
              </a:ext>
            </a:extLst>
          </p:cNvPr>
          <p:cNvSpPr txBox="1"/>
          <p:nvPr/>
        </p:nvSpPr>
        <p:spPr>
          <a:xfrm>
            <a:off x="94325" y="1932972"/>
            <a:ext cx="12976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% OF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DIGITAL CONTRIBUTION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2690BA-8307-475D-A769-642F7368A6FF}"/>
              </a:ext>
            </a:extLst>
          </p:cNvPr>
          <p:cNvSpPr txBox="1"/>
          <p:nvPr/>
        </p:nvSpPr>
        <p:spPr>
          <a:xfrm>
            <a:off x="1697413" y="2070759"/>
            <a:ext cx="54053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7D4EF-2E58-4A19-9DC2-4186D15B99CA}"/>
              </a:ext>
            </a:extLst>
          </p:cNvPr>
          <p:cNvSpPr txBox="1"/>
          <p:nvPr/>
        </p:nvSpPr>
        <p:spPr>
          <a:xfrm>
            <a:off x="3252649" y="2070759"/>
            <a:ext cx="54053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440DC-A52B-49CA-9B1C-0F304E3A2883}"/>
              </a:ext>
            </a:extLst>
          </p:cNvPr>
          <p:cNvSpPr txBox="1"/>
          <p:nvPr/>
        </p:nvSpPr>
        <p:spPr>
          <a:xfrm>
            <a:off x="4807885" y="2070759"/>
            <a:ext cx="540533" cy="307777"/>
          </a:xfrm>
          <a:prstGeom prst="rect">
            <a:avLst/>
          </a:prstGeom>
          <a:solidFill>
            <a:srgbClr val="F7C64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B3893-E114-48C3-88E7-570801EB93B3}"/>
              </a:ext>
            </a:extLst>
          </p:cNvPr>
          <p:cNvSpPr txBox="1"/>
          <p:nvPr/>
        </p:nvSpPr>
        <p:spPr>
          <a:xfrm>
            <a:off x="6363122" y="2070759"/>
            <a:ext cx="540533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25%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6691-FC63-42EF-A739-DCC818ECDB4C}"/>
              </a:ext>
            </a:extLst>
          </p:cNvPr>
          <p:cNvSpPr/>
          <p:nvPr/>
        </p:nvSpPr>
        <p:spPr>
          <a:xfrm>
            <a:off x="8226936" y="2540787"/>
            <a:ext cx="3504783" cy="2073744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Despite changes in the method of viewing,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~95% of total viewing in each season is on the TV screen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(vs. approx. 5% PC/Mobile)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75%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of digital viewing in 18-19 was through OTT devices on the TV screen (vs. 25% PC/Mobile), vs. 60% OTT in 15-16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TV is the #1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“Can’t Live Without”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0A5D1B-F233-4D07-BC1E-D3C9072622B7}"/>
              </a:ext>
            </a:extLst>
          </p:cNvPr>
          <p:cNvSpPr txBox="1"/>
          <p:nvPr/>
        </p:nvSpPr>
        <p:spPr>
          <a:xfrm>
            <a:off x="9569860" y="2448454"/>
            <a:ext cx="818933" cy="18466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NOTES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57CEE30-F768-403F-8FA0-F7A4FF5CAEE5}"/>
              </a:ext>
            </a:extLst>
          </p:cNvPr>
          <p:cNvSpPr txBox="1">
            <a:spLocks/>
          </p:cNvSpPr>
          <p:nvPr/>
        </p:nvSpPr>
        <p:spPr>
          <a:xfrm>
            <a:off x="615820" y="771525"/>
            <a:ext cx="10972930" cy="5048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Live and traditional time-shifted viewing (DVR / VOD) has been declining, while digital viewing has increased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67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4EFB6A-3B56-2E44-B011-67E07BD80320}"/>
              </a:ext>
            </a:extLst>
          </p:cNvPr>
          <p:cNvSpPr/>
          <p:nvPr/>
        </p:nvSpPr>
        <p:spPr>
          <a:xfrm>
            <a:off x="-1" y="0"/>
            <a:ext cx="12192001" cy="45719"/>
          </a:xfrm>
          <a:prstGeom prst="rect">
            <a:avLst/>
          </a:prstGeom>
          <a:solidFill>
            <a:srgbClr val="E72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8120F4F-6643-45D7-BD6D-45D36083B5BF}"/>
              </a:ext>
            </a:extLst>
          </p:cNvPr>
          <p:cNvGraphicFramePr/>
          <p:nvPr>
            <p:extLst/>
          </p:nvPr>
        </p:nvGraphicFramePr>
        <p:xfrm>
          <a:off x="1639019" y="1377480"/>
          <a:ext cx="915071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86B932B-A61C-4527-8B95-E86014F73822}"/>
              </a:ext>
            </a:extLst>
          </p:cNvPr>
          <p:cNvSpPr txBox="1">
            <a:spLocks/>
          </p:cNvSpPr>
          <p:nvPr/>
        </p:nvSpPr>
        <p:spPr>
          <a:xfrm>
            <a:off x="0" y="116999"/>
            <a:ext cx="12192000" cy="792162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defPPr>
              <a:defRPr lang="en-US"/>
            </a:defPPr>
            <a:lvl1pPr marL="0" algn="l" defTabSz="914400" rtl="0" eaLnBrk="1" latinLnBrk="0" hangingPunct="1">
              <a:defRPr sz="1467" kern="1200">
                <a:solidFill>
                  <a:schemeClr val="tx1">
                    <a:tint val="75000"/>
                  </a:schemeClr>
                </a:solidFill>
                <a:latin typeface="Rock Sans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/>
              <a:t>Are your viewing habits changing?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7F8FEA-DEEF-435A-9353-F17038459157}"/>
              </a:ext>
            </a:extLst>
          </p:cNvPr>
          <p:cNvGrpSpPr/>
          <p:nvPr/>
        </p:nvGrpSpPr>
        <p:grpSpPr>
          <a:xfrm>
            <a:off x="858435" y="4272472"/>
            <a:ext cx="1605774" cy="680225"/>
            <a:chOff x="858435" y="4272472"/>
            <a:chExt cx="1605774" cy="68022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3E9E29-C533-4BD6-879E-5F7488E65766}"/>
                </a:ext>
              </a:extLst>
            </p:cNvPr>
            <p:cNvSpPr/>
            <p:nvPr/>
          </p:nvSpPr>
          <p:spPr>
            <a:xfrm>
              <a:off x="858435" y="4272472"/>
              <a:ext cx="713678" cy="68022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6E9F3-567D-4B2F-90A1-3CD3493A4F2C}"/>
                </a:ext>
              </a:extLst>
            </p:cNvPr>
            <p:cNvSpPr txBox="1"/>
            <p:nvPr/>
          </p:nvSpPr>
          <p:spPr>
            <a:xfrm>
              <a:off x="1639019" y="4442877"/>
              <a:ext cx="825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2231B8-D719-4CFF-BFB7-4863B95571B6}"/>
              </a:ext>
            </a:extLst>
          </p:cNvPr>
          <p:cNvGrpSpPr/>
          <p:nvPr/>
        </p:nvGrpSpPr>
        <p:grpSpPr>
          <a:xfrm>
            <a:off x="858435" y="5320686"/>
            <a:ext cx="2163544" cy="945157"/>
            <a:chOff x="858435" y="5320686"/>
            <a:chExt cx="2163544" cy="9451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2C287F-BB0F-477C-966F-C08A1E305F09}"/>
                </a:ext>
              </a:extLst>
            </p:cNvPr>
            <p:cNvSpPr/>
            <p:nvPr/>
          </p:nvSpPr>
          <p:spPr>
            <a:xfrm>
              <a:off x="858435" y="5320686"/>
              <a:ext cx="713678" cy="6802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350DA3-3043-4A55-AA3C-14C571FBAE68}"/>
                </a:ext>
              </a:extLst>
            </p:cNvPr>
            <p:cNvSpPr txBox="1"/>
            <p:nvPr/>
          </p:nvSpPr>
          <p:spPr>
            <a:xfrm>
              <a:off x="1649960" y="5342513"/>
              <a:ext cx="1372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Also Yes, but in purple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32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is Is Us. SSN2 build">
            <a:hlinkClick r:id="" action="ppaction://media"/>
            <a:extLst>
              <a:ext uri="{FF2B5EF4-FFF2-40B4-BE49-F238E27FC236}">
                <a16:creationId xmlns:a16="http://schemas.microsoft.com/office/drawing/2014/main" id="{91F16871-ECBE-44E1-8032-705B58C66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43"/>
          <a:stretch/>
        </p:blipFill>
        <p:spPr>
          <a:xfrm>
            <a:off x="1904193" y="1370668"/>
            <a:ext cx="9152497" cy="506465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68792CA-8F87-4009-9246-DE203138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NBC DRAMA “X” LONGTAIL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3D0B8-1863-4AED-BBBC-3AE10E0E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Source: NBC TAMi (HULU/NBCD/NBC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DAVD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/RENTRAK). Data as of 4/5/19.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320173-C63D-4D61-8DF4-04CFE0FA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123" y="1013912"/>
            <a:ext cx="5381755" cy="221599"/>
          </a:xfrm>
        </p:spPr>
        <p:txBody>
          <a:bodyPr/>
          <a:lstStyle/>
          <a:p>
            <a:r>
              <a:rPr lang="en-US" dirty="0"/>
              <a:t>A18-49 TOTAL AUDIENCE RATINGS BY EPISODE &amp; DAY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0376F6-55E6-4507-AE38-230CBD3364E3}"/>
              </a:ext>
            </a:extLst>
          </p:cNvPr>
          <p:cNvGrpSpPr/>
          <p:nvPr/>
        </p:nvGrpSpPr>
        <p:grpSpPr>
          <a:xfrm>
            <a:off x="675135" y="3162442"/>
            <a:ext cx="1305672" cy="873781"/>
            <a:chOff x="6220106" y="362229"/>
            <a:chExt cx="1305672" cy="762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16BFDD-D43C-46D9-A548-B930439D4CC7}"/>
                </a:ext>
              </a:extLst>
            </p:cNvPr>
            <p:cNvSpPr txBox="1"/>
            <p:nvPr/>
          </p:nvSpPr>
          <p:spPr>
            <a:xfrm>
              <a:off x="6380991" y="923170"/>
              <a:ext cx="504056" cy="2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Live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458FF7-BEF7-48B1-B5DF-86EBD94F748B}"/>
                </a:ext>
              </a:extLst>
            </p:cNvPr>
            <p:cNvSpPr txBox="1"/>
            <p:nvPr/>
          </p:nvSpPr>
          <p:spPr>
            <a:xfrm>
              <a:off x="6371857" y="616733"/>
              <a:ext cx="504056" cy="2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DVR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343CDB-AE1F-46E7-86F1-2782C0F8D161}"/>
                </a:ext>
              </a:extLst>
            </p:cNvPr>
            <p:cNvSpPr txBox="1"/>
            <p:nvPr/>
          </p:nvSpPr>
          <p:spPr>
            <a:xfrm>
              <a:off x="6330518" y="362229"/>
              <a:ext cx="1195260" cy="2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Digital/STB VOD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2C0372-DB5B-4876-9704-2506BD94C254}"/>
                </a:ext>
              </a:extLst>
            </p:cNvPr>
            <p:cNvSpPr/>
            <p:nvPr/>
          </p:nvSpPr>
          <p:spPr>
            <a:xfrm>
              <a:off x="6220106" y="966752"/>
              <a:ext cx="151751" cy="114229"/>
            </a:xfrm>
            <a:prstGeom prst="rect">
              <a:avLst/>
            </a:prstGeom>
            <a:solidFill>
              <a:srgbClr val="BBB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BC Tinker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B93D8CA-3825-48FE-B8BF-123265DAC316}"/>
              </a:ext>
            </a:extLst>
          </p:cNvPr>
          <p:cNvSpPr/>
          <p:nvPr/>
        </p:nvSpPr>
        <p:spPr>
          <a:xfrm>
            <a:off x="684269" y="3521706"/>
            <a:ext cx="151751" cy="130929"/>
          </a:xfrm>
          <a:prstGeom prst="rect">
            <a:avLst/>
          </a:prstGeom>
          <a:solidFill>
            <a:srgbClr val="2A6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BC Tinker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A4A7D7-21EB-4EEA-BBB9-32C754B86633}"/>
              </a:ext>
            </a:extLst>
          </p:cNvPr>
          <p:cNvSpPr/>
          <p:nvPr/>
        </p:nvSpPr>
        <p:spPr>
          <a:xfrm>
            <a:off x="684269" y="3201466"/>
            <a:ext cx="151751" cy="130929"/>
          </a:xfrm>
          <a:prstGeom prst="rect">
            <a:avLst/>
          </a:prstGeom>
          <a:solidFill>
            <a:srgbClr val="B3E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BC Tink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51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8792CA-8F87-4009-9246-DE203138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NBC COMEDY “Y” SEASON ONE LONGTAIL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3D0B8-1863-4AED-BBBC-3AE10E0E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Source: NBC TAMi (HULU/NBCD/NBC </a:t>
            </a:r>
            <a:r>
              <a:rPr kumimoji="0" lang="en-US" sz="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DAVD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/RENTRAK). Data as of 4/1/19. DVR 8-35 not available for Superstore S1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320173-C63D-4D61-8DF4-04CFE0FA6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5123" y="1013912"/>
            <a:ext cx="5381755" cy="221599"/>
          </a:xfrm>
        </p:spPr>
        <p:txBody>
          <a:bodyPr/>
          <a:lstStyle/>
          <a:p>
            <a:r>
              <a:rPr lang="en-US" dirty="0"/>
              <a:t>A18-49 TOTAL AUDIENCE RATINGS BY EPISODE &amp; DAY</a:t>
            </a:r>
          </a:p>
        </p:txBody>
      </p:sp>
      <p:pic>
        <p:nvPicPr>
          <p:cNvPr id="12" name="update superstore vid (as of 4 1 19)">
            <a:hlinkClick r:id="" action="ppaction://media"/>
            <a:extLst>
              <a:ext uri="{FF2B5EF4-FFF2-40B4-BE49-F238E27FC236}">
                <a16:creationId xmlns:a16="http://schemas.microsoft.com/office/drawing/2014/main" id="{FC4CC6B0-8542-44D5-A9D6-E32112488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7270" y="1385153"/>
            <a:ext cx="7534409" cy="501906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0376F6-55E6-4507-AE38-230CBD3364E3}"/>
              </a:ext>
            </a:extLst>
          </p:cNvPr>
          <p:cNvGrpSpPr/>
          <p:nvPr/>
        </p:nvGrpSpPr>
        <p:grpSpPr>
          <a:xfrm>
            <a:off x="675135" y="3162442"/>
            <a:ext cx="1305672" cy="873781"/>
            <a:chOff x="6220106" y="362229"/>
            <a:chExt cx="1305672" cy="762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16BFDD-D43C-46D9-A548-B930439D4CC7}"/>
                </a:ext>
              </a:extLst>
            </p:cNvPr>
            <p:cNvSpPr txBox="1"/>
            <p:nvPr/>
          </p:nvSpPr>
          <p:spPr>
            <a:xfrm>
              <a:off x="6380991" y="923170"/>
              <a:ext cx="504056" cy="2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Live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458FF7-BEF7-48B1-B5DF-86EBD94F748B}"/>
                </a:ext>
              </a:extLst>
            </p:cNvPr>
            <p:cNvSpPr txBox="1"/>
            <p:nvPr/>
          </p:nvSpPr>
          <p:spPr>
            <a:xfrm>
              <a:off x="6371857" y="616733"/>
              <a:ext cx="504056" cy="2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DVR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343CDB-AE1F-46E7-86F1-2782C0F8D161}"/>
                </a:ext>
              </a:extLst>
            </p:cNvPr>
            <p:cNvSpPr txBox="1"/>
            <p:nvPr/>
          </p:nvSpPr>
          <p:spPr>
            <a:xfrm>
              <a:off x="6330518" y="362229"/>
              <a:ext cx="1195260" cy="201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Digital/STB VOD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2C0372-DB5B-4876-9704-2506BD94C254}"/>
                </a:ext>
              </a:extLst>
            </p:cNvPr>
            <p:cNvSpPr/>
            <p:nvPr/>
          </p:nvSpPr>
          <p:spPr>
            <a:xfrm>
              <a:off x="6220106" y="966752"/>
              <a:ext cx="151751" cy="114229"/>
            </a:xfrm>
            <a:prstGeom prst="rect">
              <a:avLst/>
            </a:prstGeom>
            <a:solidFill>
              <a:srgbClr val="BBB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BC Tinker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B93D8CA-3825-48FE-B8BF-123265DAC316}"/>
              </a:ext>
            </a:extLst>
          </p:cNvPr>
          <p:cNvSpPr/>
          <p:nvPr/>
        </p:nvSpPr>
        <p:spPr>
          <a:xfrm>
            <a:off x="684269" y="3521706"/>
            <a:ext cx="151751" cy="130929"/>
          </a:xfrm>
          <a:prstGeom prst="rect">
            <a:avLst/>
          </a:prstGeom>
          <a:solidFill>
            <a:srgbClr val="2A6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BC Tinker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A4A7D7-21EB-4EEA-BBB9-32C754B86633}"/>
              </a:ext>
            </a:extLst>
          </p:cNvPr>
          <p:cNvSpPr/>
          <p:nvPr/>
        </p:nvSpPr>
        <p:spPr>
          <a:xfrm>
            <a:off x="684269" y="3201466"/>
            <a:ext cx="151751" cy="130929"/>
          </a:xfrm>
          <a:prstGeom prst="rect">
            <a:avLst/>
          </a:prstGeom>
          <a:solidFill>
            <a:srgbClr val="B3E0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BC Tink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2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694A085-9F22-4D10-9EFA-E937B5777DB3}"/>
              </a:ext>
            </a:extLst>
          </p:cNvPr>
          <p:cNvGraphicFramePr/>
          <p:nvPr>
            <p:extLst/>
          </p:nvPr>
        </p:nvGraphicFramePr>
        <p:xfrm>
          <a:off x="889060" y="2655175"/>
          <a:ext cx="5362608" cy="4051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6358967-9269-4AF3-A5AC-A1560BF66183}"/>
              </a:ext>
            </a:extLst>
          </p:cNvPr>
          <p:cNvGraphicFramePr/>
          <p:nvPr>
            <p:extLst/>
          </p:nvPr>
        </p:nvGraphicFramePr>
        <p:xfrm>
          <a:off x="1342213" y="3307977"/>
          <a:ext cx="4456303" cy="2839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/>
          </p:nvPr>
        </p:nvGraphicFramePr>
        <p:xfrm>
          <a:off x="1386509" y="442550"/>
          <a:ext cx="9418982" cy="6202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/>
          <p:cNvGraphicFramePr/>
          <p:nvPr>
            <p:extLst/>
          </p:nvPr>
        </p:nvGraphicFramePr>
        <p:xfrm>
          <a:off x="2087886" y="932268"/>
          <a:ext cx="8016228" cy="5220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92740" y="1083122"/>
            <a:ext cx="4606521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viewing to Comedy Y current season, on any platform, during the 17/18 broadcast Season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hart 12"/>
          <p:cNvGraphicFramePr/>
          <p:nvPr>
            <p:extLst/>
          </p:nvPr>
        </p:nvGraphicFramePr>
        <p:xfrm>
          <a:off x="3414696" y="1516806"/>
          <a:ext cx="5362608" cy="4051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1"/>
          <p:cNvSpPr txBox="1"/>
          <p:nvPr/>
        </p:nvSpPr>
        <p:spPr>
          <a:xfrm>
            <a:off x="2700113" y="-144597"/>
            <a:ext cx="6791775" cy="54882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Comedy “Y” – 17/18 Season Viewing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2017/18 VIEWING PROFILE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628806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Based on viewing during 17/18 season – 9/25/17-9/23/18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DF70A7-CFC7-45A8-B441-C03BFCACDC46}"/>
              </a:ext>
            </a:extLst>
          </p:cNvPr>
          <p:cNvGraphicFramePr/>
          <p:nvPr>
            <p:extLst/>
          </p:nvPr>
        </p:nvGraphicFramePr>
        <p:xfrm>
          <a:off x="6471900" y="2709810"/>
          <a:ext cx="5362608" cy="4051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BCBC0E9-3A70-4728-B3A4-FF33744D50A5}"/>
              </a:ext>
            </a:extLst>
          </p:cNvPr>
          <p:cNvGraphicFramePr/>
          <p:nvPr>
            <p:extLst/>
          </p:nvPr>
        </p:nvGraphicFramePr>
        <p:xfrm>
          <a:off x="6925053" y="3307977"/>
          <a:ext cx="4456303" cy="2839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9CDAC6A-FDD3-4005-AC3B-5ADDB3FD4DC9}"/>
              </a:ext>
            </a:extLst>
          </p:cNvPr>
          <p:cNvSpPr txBox="1"/>
          <p:nvPr/>
        </p:nvSpPr>
        <p:spPr>
          <a:xfrm>
            <a:off x="1346287" y="2930761"/>
            <a:ext cx="4392168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Season NBCD Breakdown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(2% of total 17/18 viewing)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026AF-4FF7-45E6-A92E-1C9739444B7E}"/>
              </a:ext>
            </a:extLst>
          </p:cNvPr>
          <p:cNvSpPr txBox="1"/>
          <p:nvPr/>
        </p:nvSpPr>
        <p:spPr>
          <a:xfrm>
            <a:off x="6957120" y="2930761"/>
            <a:ext cx="4392168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Season Hulu Breakdown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(40% of total 17/18 viewing)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1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81481E-6 L -0.00052 -0.242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13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81481E-6 L -0.00052 -0.2423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13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33333E-6 L -0.00052 -0.242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13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2" grpId="0">
        <p:bldAsOne/>
      </p:bldGraphic>
      <p:bldGraphic spid="9" grpId="0">
        <p:bldAsOne/>
      </p:bldGraphic>
      <p:bldGraphic spid="9" grpId="1">
        <p:bldAsOne/>
      </p:bldGraphic>
      <p:bldGraphic spid="9" grpId="2">
        <p:bldAsOne/>
      </p:bldGraphic>
      <p:bldGraphic spid="25" grpId="0">
        <p:bldAsOne/>
      </p:bldGraphic>
      <p:bldGraphic spid="25" grpId="1">
        <p:bldAsOne/>
      </p:bldGraphic>
      <p:bldGraphic spid="25" grpId="2">
        <p:bldAsOne/>
      </p:bldGraphic>
      <p:bldP spid="3" grpId="0" animBg="1"/>
      <p:bldGraphic spid="13" grpId="0">
        <p:bldAsOne/>
      </p:bldGraphic>
      <p:bldGraphic spid="13" grpId="1">
        <p:bldAsOne/>
      </p:bldGraphic>
      <p:bldGraphic spid="14" grpId="0">
        <p:bldAsOne/>
      </p:bldGraphic>
      <p:bldGraphic spid="15" grpId="0">
        <p:bldAsOne/>
      </p:bldGraphic>
      <p:bldP spid="16" grpId="0" animBg="1"/>
      <p:bldP spid="16" grpId="1" animBg="1"/>
      <p:bldP spid="17" grpId="0" animBg="1"/>
      <p:bldP spid="1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3DA7A34-07AF-4B60-AE28-6673D8EA84C2}"/>
              </a:ext>
            </a:extLst>
          </p:cNvPr>
          <p:cNvGraphicFramePr/>
          <p:nvPr>
            <p:extLst/>
          </p:nvPr>
        </p:nvGraphicFramePr>
        <p:xfrm>
          <a:off x="861067" y="2806632"/>
          <a:ext cx="5362608" cy="4051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6358967-9269-4AF3-A5AC-A1560BF66183}"/>
              </a:ext>
            </a:extLst>
          </p:cNvPr>
          <p:cNvGraphicFramePr/>
          <p:nvPr>
            <p:extLst/>
          </p:nvPr>
        </p:nvGraphicFramePr>
        <p:xfrm>
          <a:off x="1314220" y="3404799"/>
          <a:ext cx="4456303" cy="2839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/>
          </p:nvPr>
        </p:nvGraphicFramePr>
        <p:xfrm>
          <a:off x="1386509" y="539372"/>
          <a:ext cx="9418982" cy="6202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hart 24"/>
          <p:cNvGraphicFramePr/>
          <p:nvPr>
            <p:extLst/>
          </p:nvPr>
        </p:nvGraphicFramePr>
        <p:xfrm>
          <a:off x="2087886" y="1029090"/>
          <a:ext cx="8016228" cy="5220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33287" y="1179944"/>
            <a:ext cx="4525427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viewing to Drama X current season, on any platform, during the 17/18 broadcast Season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hart 12"/>
          <p:cNvGraphicFramePr/>
          <p:nvPr>
            <p:extLst/>
          </p:nvPr>
        </p:nvGraphicFramePr>
        <p:xfrm>
          <a:off x="3414696" y="1613628"/>
          <a:ext cx="5362608" cy="4051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1"/>
          <p:cNvSpPr txBox="1"/>
          <p:nvPr/>
        </p:nvSpPr>
        <p:spPr>
          <a:xfrm>
            <a:off x="2218232" y="-144597"/>
            <a:ext cx="7755537" cy="54882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NBC Drama “X” – 17/18 Season 2 Viewing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2017/18 VIEWING PROFILE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628806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Based on viewing during 17/18 season – 9/25/17-9/16/18 available dates.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DF70A7-CFC7-45A8-B441-C03BFCACDC46}"/>
              </a:ext>
            </a:extLst>
          </p:cNvPr>
          <p:cNvGraphicFramePr/>
          <p:nvPr>
            <p:extLst/>
          </p:nvPr>
        </p:nvGraphicFramePr>
        <p:xfrm>
          <a:off x="6471900" y="2806632"/>
          <a:ext cx="5362608" cy="4051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BCBC0E9-3A70-4728-B3A4-FF33744D50A5}"/>
              </a:ext>
            </a:extLst>
          </p:cNvPr>
          <p:cNvGraphicFramePr/>
          <p:nvPr>
            <p:extLst/>
          </p:nvPr>
        </p:nvGraphicFramePr>
        <p:xfrm>
          <a:off x="6925053" y="3404799"/>
          <a:ext cx="4456303" cy="2839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9CDAC6A-FDD3-4005-AC3B-5ADDB3FD4DC9}"/>
              </a:ext>
            </a:extLst>
          </p:cNvPr>
          <p:cNvSpPr txBox="1"/>
          <p:nvPr/>
        </p:nvSpPr>
        <p:spPr>
          <a:xfrm>
            <a:off x="1346287" y="3027583"/>
            <a:ext cx="4392168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Season NBCD Breakdown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(3% of total 17/18 viewing)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2026AF-4FF7-45E6-A92E-1C9739444B7E}"/>
              </a:ext>
            </a:extLst>
          </p:cNvPr>
          <p:cNvSpPr txBox="1"/>
          <p:nvPr/>
        </p:nvSpPr>
        <p:spPr>
          <a:xfrm>
            <a:off x="6957120" y="3027583"/>
            <a:ext cx="4392168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Season Hulu Breakdown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(21% of total 17/18 viewing)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40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44444E-6 L -0.00052 -0.242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13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44444E-6 L -0.00052 -0.2423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13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96296E-6 L -0.00052 -0.242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12" grpId="0">
        <p:bldAsOne/>
      </p:bldGraphic>
      <p:bldGraphic spid="9" grpId="0">
        <p:bldAsOne/>
      </p:bldGraphic>
      <p:bldGraphic spid="9" grpId="1">
        <p:bldAsOne/>
      </p:bldGraphic>
      <p:bldGraphic spid="9" grpId="2">
        <p:bldAsOne/>
      </p:bldGraphic>
      <p:bldGraphic spid="25" grpId="0">
        <p:bldAsOne/>
      </p:bldGraphic>
      <p:bldGraphic spid="25" grpId="1">
        <p:bldAsOne/>
      </p:bldGraphic>
      <p:bldGraphic spid="25" grpId="2">
        <p:bldAsOne/>
      </p:bldGraphic>
      <p:bldP spid="3" grpId="0" animBg="1"/>
      <p:bldGraphic spid="13" grpId="0">
        <p:bldAsOne/>
      </p:bldGraphic>
      <p:bldGraphic spid="13" grpId="1">
        <p:bldAsOne/>
      </p:bldGraphic>
      <p:bldGraphic spid="14" grpId="0">
        <p:bldAsOne/>
      </p:bldGraphic>
      <p:bldGraphic spid="15" grpId="0">
        <p:bldAsOne/>
      </p:bldGraphic>
      <p:bldP spid="16" grpId="0" animBg="1"/>
      <p:bldP spid="16" grpId="1" animBg="1"/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1C43-A31F-4262-ADD1-1F343738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00"/>
            <a:ext cx="12594566" cy="569265"/>
          </a:xfrm>
        </p:spPr>
        <p:txBody>
          <a:bodyPr anchor="ctr">
            <a:normAutofit/>
          </a:bodyPr>
          <a:lstStyle/>
          <a:p>
            <a:r>
              <a:rPr lang="en-US" sz="3200" dirty="0"/>
              <a:t>% of “SVOD PROGRAMS” time spent BY DATE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54864" y="519544"/>
            <a:ext cx="10105136" cy="5931070"/>
            <a:chOff x="54864" y="804672"/>
            <a:chExt cx="10105136" cy="5931070"/>
          </a:xfrm>
        </p:grpSpPr>
        <p:graphicFrame>
          <p:nvGraphicFramePr>
            <p:cNvPr id="25" name="Chart 24"/>
            <p:cNvGraphicFramePr/>
            <p:nvPr>
              <p:extLst/>
            </p:nvPr>
          </p:nvGraphicFramePr>
          <p:xfrm>
            <a:off x="54864" y="804672"/>
            <a:ext cx="10105136" cy="59310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4" t="4495" r="4454" b="4088"/>
            <a:stretch/>
          </p:blipFill>
          <p:spPr>
            <a:xfrm>
              <a:off x="478041" y="1402837"/>
              <a:ext cx="8268170" cy="48463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 rot="2700000">
              <a:off x="348265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8/1/17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2700000">
              <a:off x="775184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9/1/17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2700000">
              <a:off x="1180462" y="6289931"/>
              <a:ext cx="471604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10/1/17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2700000">
              <a:off x="1607381" y="6289931"/>
              <a:ext cx="471604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11/1/17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 rot="2700000">
              <a:off x="2034300" y="6289931"/>
              <a:ext cx="471604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12/1/17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 rot="2700000">
              <a:off x="2482860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1/1/18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 rot="2700000">
              <a:off x="2909779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2/1/18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2700000">
              <a:off x="3336698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3/1/18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rot="2700000">
              <a:off x="3763617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4/1/18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 rot="2700000">
              <a:off x="4190536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5/1/18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 rot="2700000">
              <a:off x="4617455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6/1/18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 rot="2700000">
              <a:off x="5044374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7/1/18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 rot="2700000">
              <a:off x="5471293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8/1/18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rot="2700000">
              <a:off x="5898212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9/1/18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 rot="2700000">
              <a:off x="6303490" y="6289931"/>
              <a:ext cx="471604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10/1/18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rot="2700000">
              <a:off x="6730409" y="6289931"/>
              <a:ext cx="471604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11/1/18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 rot="2700000">
              <a:off x="7157328" y="6289931"/>
              <a:ext cx="471604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12/1/18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 rot="2700000">
              <a:off x="7605888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1/1/19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 rot="2700000">
              <a:off x="8032807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2/1/19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 rot="2700000">
              <a:off x="8459734" y="6289931"/>
              <a:ext cx="428322" cy="184666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en-US" sz="600" b="1" dirty="0"/>
                <a:t>3/1/19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378503" y="803127"/>
            <a:ext cx="548640" cy="1429963"/>
            <a:chOff x="2378503" y="784077"/>
            <a:chExt cx="548640" cy="142996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503" y="784077"/>
              <a:ext cx="548640" cy="224943"/>
            </a:xfrm>
            <a:prstGeom prst="rect">
              <a:avLst/>
            </a:prstGeom>
          </p:spPr>
        </p:pic>
        <p:cxnSp>
          <p:nvCxnSpPr>
            <p:cNvPr id="89" name="Straight Arrow Connector 88"/>
            <p:cNvCxnSpPr/>
            <p:nvPr/>
          </p:nvCxnSpPr>
          <p:spPr>
            <a:xfrm>
              <a:off x="2652823" y="1052752"/>
              <a:ext cx="0" cy="1161288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482091" y="768916"/>
            <a:ext cx="731520" cy="1233718"/>
            <a:chOff x="1482091" y="749866"/>
            <a:chExt cx="731520" cy="123371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091" y="749866"/>
              <a:ext cx="731520" cy="264566"/>
            </a:xfrm>
            <a:prstGeom prst="rect">
              <a:avLst/>
            </a:prstGeom>
          </p:spPr>
        </p:pic>
        <p:cxnSp>
          <p:nvCxnSpPr>
            <p:cNvPr id="90" name="Straight Arrow Connector 89"/>
            <p:cNvCxnSpPr/>
            <p:nvPr/>
          </p:nvCxnSpPr>
          <p:spPr>
            <a:xfrm>
              <a:off x="1843183" y="1069184"/>
              <a:ext cx="0" cy="914400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1930147" y="1110600"/>
            <a:ext cx="548640" cy="665342"/>
            <a:chOff x="1930147" y="1091550"/>
            <a:chExt cx="548640" cy="6653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147" y="1091550"/>
              <a:ext cx="548640" cy="299385"/>
            </a:xfrm>
            <a:prstGeom prst="rect">
              <a:avLst/>
            </a:prstGeom>
          </p:spPr>
        </p:pic>
        <p:cxnSp>
          <p:nvCxnSpPr>
            <p:cNvPr id="91" name="Straight Arrow Connector 90"/>
            <p:cNvCxnSpPr/>
            <p:nvPr/>
          </p:nvCxnSpPr>
          <p:spPr>
            <a:xfrm>
              <a:off x="2204467" y="1436852"/>
              <a:ext cx="0" cy="320040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2906601" y="1146195"/>
            <a:ext cx="548640" cy="819863"/>
            <a:chOff x="2906601" y="1127145"/>
            <a:chExt cx="548640" cy="81986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6601" y="1127145"/>
              <a:ext cx="548640" cy="163677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/>
            <p:nvPr/>
          </p:nvCxnSpPr>
          <p:spPr>
            <a:xfrm>
              <a:off x="3180921" y="1398368"/>
              <a:ext cx="0" cy="548640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3413948" y="775251"/>
            <a:ext cx="457200" cy="1265815"/>
            <a:chOff x="3455241" y="756201"/>
            <a:chExt cx="457200" cy="12658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241" y="756201"/>
              <a:ext cx="457200" cy="269913"/>
            </a:xfrm>
            <a:prstGeom prst="rect">
              <a:avLst/>
            </a:prstGeom>
          </p:spPr>
        </p:pic>
        <p:cxnSp>
          <p:nvCxnSpPr>
            <p:cNvPr id="94" name="Straight Arrow Connector 93"/>
            <p:cNvCxnSpPr/>
            <p:nvPr/>
          </p:nvCxnSpPr>
          <p:spPr>
            <a:xfrm>
              <a:off x="3683841" y="1052752"/>
              <a:ext cx="0" cy="969264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3959718" y="1113449"/>
            <a:ext cx="548640" cy="540573"/>
            <a:chOff x="3959718" y="1094399"/>
            <a:chExt cx="548640" cy="5405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718" y="1094399"/>
              <a:ext cx="548640" cy="257109"/>
            </a:xfrm>
            <a:prstGeom prst="rect">
              <a:avLst/>
            </a:prstGeom>
          </p:spPr>
        </p:pic>
        <p:cxnSp>
          <p:nvCxnSpPr>
            <p:cNvPr id="95" name="Straight Arrow Connector 94"/>
            <p:cNvCxnSpPr/>
            <p:nvPr/>
          </p:nvCxnSpPr>
          <p:spPr>
            <a:xfrm>
              <a:off x="4229799" y="1415516"/>
              <a:ext cx="0" cy="219456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4374880" y="836409"/>
            <a:ext cx="731520" cy="774941"/>
            <a:chOff x="4374880" y="817359"/>
            <a:chExt cx="731520" cy="77494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880" y="817359"/>
              <a:ext cx="731520" cy="168250"/>
            </a:xfrm>
            <a:prstGeom prst="rect">
              <a:avLst/>
            </a:prstGeom>
          </p:spPr>
        </p:pic>
        <p:cxnSp>
          <p:nvCxnSpPr>
            <p:cNvPr id="96" name="Straight Arrow Connector 95"/>
            <p:cNvCxnSpPr/>
            <p:nvPr/>
          </p:nvCxnSpPr>
          <p:spPr>
            <a:xfrm>
              <a:off x="4731115" y="1034516"/>
              <a:ext cx="0" cy="557784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4831616" y="1136747"/>
            <a:ext cx="822960" cy="895175"/>
            <a:chOff x="4831616" y="1117697"/>
            <a:chExt cx="822960" cy="89517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616" y="1117697"/>
              <a:ext cx="822960" cy="194767"/>
            </a:xfrm>
            <a:prstGeom prst="rect">
              <a:avLst/>
            </a:prstGeom>
          </p:spPr>
        </p:pic>
        <p:cxnSp>
          <p:nvCxnSpPr>
            <p:cNvPr id="97" name="Straight Arrow Connector 96"/>
            <p:cNvCxnSpPr/>
            <p:nvPr/>
          </p:nvCxnSpPr>
          <p:spPr>
            <a:xfrm>
              <a:off x="5243096" y="1418512"/>
              <a:ext cx="0" cy="594360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5402134" y="771192"/>
            <a:ext cx="640080" cy="869873"/>
            <a:chOff x="5402134" y="752142"/>
            <a:chExt cx="640080" cy="86987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2134" y="752142"/>
              <a:ext cx="640080" cy="246075"/>
            </a:xfrm>
            <a:prstGeom prst="rect">
              <a:avLst/>
            </a:prstGeom>
          </p:spPr>
        </p:pic>
        <p:cxnSp>
          <p:nvCxnSpPr>
            <p:cNvPr id="98" name="Straight Arrow Connector 97"/>
            <p:cNvCxnSpPr/>
            <p:nvPr/>
          </p:nvCxnSpPr>
          <p:spPr>
            <a:xfrm>
              <a:off x="5722174" y="1073375"/>
              <a:ext cx="0" cy="548640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6011933" y="1155272"/>
            <a:ext cx="548640" cy="412742"/>
            <a:chOff x="6011933" y="1136222"/>
            <a:chExt cx="548640" cy="41274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933" y="1136222"/>
              <a:ext cx="548640" cy="145521"/>
            </a:xfrm>
            <a:prstGeom prst="rect">
              <a:avLst/>
            </a:prstGeom>
          </p:spPr>
        </p:pic>
        <p:cxnSp>
          <p:nvCxnSpPr>
            <p:cNvPr id="99" name="Straight Arrow Connector 98"/>
            <p:cNvCxnSpPr/>
            <p:nvPr/>
          </p:nvCxnSpPr>
          <p:spPr>
            <a:xfrm>
              <a:off x="6274233" y="1329508"/>
              <a:ext cx="0" cy="219456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6402464" y="805420"/>
            <a:ext cx="731520" cy="1392817"/>
            <a:chOff x="6402464" y="786370"/>
            <a:chExt cx="731520" cy="13928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464" y="786370"/>
              <a:ext cx="731520" cy="175564"/>
            </a:xfrm>
            <a:prstGeom prst="rect">
              <a:avLst/>
            </a:prstGeom>
          </p:spPr>
        </p:pic>
        <p:cxnSp>
          <p:nvCxnSpPr>
            <p:cNvPr id="100" name="Straight Arrow Connector 99"/>
            <p:cNvCxnSpPr/>
            <p:nvPr/>
          </p:nvCxnSpPr>
          <p:spPr>
            <a:xfrm>
              <a:off x="6754841" y="1036187"/>
              <a:ext cx="0" cy="1143000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6792970" y="1145408"/>
            <a:ext cx="548640" cy="828623"/>
            <a:chOff x="6792970" y="1126358"/>
            <a:chExt cx="548640" cy="82862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970" y="1126358"/>
              <a:ext cx="548640" cy="165507"/>
            </a:xfrm>
            <a:prstGeom prst="rect">
              <a:avLst/>
            </a:prstGeom>
          </p:spPr>
        </p:pic>
        <p:cxnSp>
          <p:nvCxnSpPr>
            <p:cNvPr id="101" name="Straight Arrow Connector 100"/>
            <p:cNvCxnSpPr/>
            <p:nvPr/>
          </p:nvCxnSpPr>
          <p:spPr>
            <a:xfrm>
              <a:off x="7046670" y="1406341"/>
              <a:ext cx="0" cy="548640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7793757" y="781561"/>
            <a:ext cx="548640" cy="810739"/>
            <a:chOff x="7774707" y="762511"/>
            <a:chExt cx="548640" cy="810739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707" y="762511"/>
              <a:ext cx="548640" cy="299385"/>
            </a:xfrm>
            <a:prstGeom prst="rect">
              <a:avLst/>
            </a:prstGeom>
          </p:spPr>
        </p:pic>
        <p:cxnSp>
          <p:nvCxnSpPr>
            <p:cNvPr id="102" name="Straight Arrow Connector 101"/>
            <p:cNvCxnSpPr/>
            <p:nvPr/>
          </p:nvCxnSpPr>
          <p:spPr>
            <a:xfrm>
              <a:off x="8043404" y="1070330"/>
              <a:ext cx="0" cy="502920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8197593" y="1146195"/>
            <a:ext cx="731520" cy="840007"/>
            <a:chOff x="8197593" y="1127145"/>
            <a:chExt cx="731520" cy="84000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593" y="1127145"/>
              <a:ext cx="731520" cy="224332"/>
            </a:xfrm>
            <a:prstGeom prst="rect">
              <a:avLst/>
            </a:prstGeom>
          </p:spPr>
        </p:pic>
        <p:cxnSp>
          <p:nvCxnSpPr>
            <p:cNvPr id="103" name="Straight Arrow Connector 102"/>
            <p:cNvCxnSpPr/>
            <p:nvPr/>
          </p:nvCxnSpPr>
          <p:spPr>
            <a:xfrm>
              <a:off x="8543276" y="1418512"/>
              <a:ext cx="0" cy="548640"/>
            </a:xfrm>
            <a:prstGeom prst="straightConnector1">
              <a:avLst/>
            </a:prstGeom>
            <a:ln w="12700" cmpd="sng">
              <a:gradFill>
                <a:gsLst>
                  <a:gs pos="66000">
                    <a:schemeClr val="accent1"/>
                  </a:gs>
                  <a:gs pos="100000">
                    <a:srgbClr val="FFFF00"/>
                  </a:gs>
                </a:gsLst>
                <a:lin ang="5400000" scaled="1"/>
              </a:gradFill>
              <a:tailEnd type="oval"/>
            </a:ln>
            <a:effectLst>
              <a:glow rad="25400">
                <a:schemeClr val="bg1"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/>
          <p:cNvCxnSpPr/>
          <p:nvPr/>
        </p:nvCxnSpPr>
        <p:spPr>
          <a:xfrm>
            <a:off x="8457171" y="-1462724"/>
            <a:ext cx="2926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119436" y="6058061"/>
            <a:ext cx="918448" cy="153930"/>
            <a:chOff x="8955266" y="7342045"/>
            <a:chExt cx="918448" cy="153930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266" y="7342045"/>
              <a:ext cx="914400" cy="1493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314" y="7346623"/>
              <a:ext cx="914400" cy="14935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4129892" y="5831524"/>
            <a:ext cx="918448" cy="155454"/>
            <a:chOff x="8928159" y="7083477"/>
            <a:chExt cx="918448" cy="155454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159" y="7083477"/>
              <a:ext cx="914400" cy="15087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2207" y="7088055"/>
              <a:ext cx="914400" cy="150876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4208852" y="5638490"/>
            <a:ext cx="735568" cy="164294"/>
            <a:chOff x="8928159" y="6861397"/>
            <a:chExt cx="735568" cy="164294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159" y="6861397"/>
              <a:ext cx="731520" cy="15971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2207" y="6865975"/>
              <a:ext cx="731520" cy="159716"/>
            </a:xfrm>
            <a:prstGeom prst="rect">
              <a:avLst/>
            </a:prstGeom>
          </p:spPr>
        </p:pic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6E11DEE-FBED-4FD0-8F42-59B5F1B76ED4}"/>
              </a:ext>
            </a:extLst>
          </p:cNvPr>
          <p:cNvSpPr/>
          <p:nvPr/>
        </p:nvSpPr>
        <p:spPr>
          <a:xfrm>
            <a:off x="8991599" y="1408637"/>
            <a:ext cx="3007375" cy="2295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% of total A18-49 minutes viewed by date across </a:t>
            </a:r>
            <a:r>
              <a:rPr lang="en-US" sz="1200" u="sng" dirty="0">
                <a:solidFill>
                  <a:schemeClr val="tx1"/>
                </a:solidFill>
                <a:latin typeface="Century Gothic" panose="020B0502020202020204" pitchFamily="34" charset="0"/>
              </a:rPr>
              <a:t>all measured series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in SVOD Programs originator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Internal metadata process separates movies/specials from series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Quickly surfaces disruptors in the SVOD landscape, illustrates general consistency of acquired shows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FE1604F-89EA-462E-A2E6-9A2AEE12221C}"/>
              </a:ext>
            </a:extLst>
          </p:cNvPr>
          <p:cNvSpPr txBox="1"/>
          <p:nvPr/>
        </p:nvSpPr>
        <p:spPr>
          <a:xfrm>
            <a:off x="9761994" y="1306007"/>
            <a:ext cx="1474764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PURPOSE / PROCESS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E11DEE-FBED-4FD0-8F42-59B5F1B76ED4}"/>
              </a:ext>
            </a:extLst>
          </p:cNvPr>
          <p:cNvSpPr/>
          <p:nvPr/>
        </p:nvSpPr>
        <p:spPr>
          <a:xfrm>
            <a:off x="8991599" y="3939353"/>
            <a:ext cx="3007375" cy="244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/>
          <a:lstStyle/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Stranger Things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averaged </a:t>
            </a:r>
            <a:r>
              <a:rPr lang="en-US" sz="1200" u="sng" dirty="0">
                <a:solidFill>
                  <a:schemeClr val="tx1"/>
                </a:solidFill>
                <a:latin typeface="Century Gothic" panose="020B0502020202020204" pitchFamily="34" charset="0"/>
              </a:rPr>
              <a:t>46%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of total 18-49 SVOD series viewing during the S2 opening weekend</a:t>
            </a:r>
          </a:p>
          <a:p>
            <a:pPr marL="640080" lvl="1" indent="-182880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Feb 2019 daily avg: </a:t>
            </a:r>
            <a:r>
              <a:rPr lang="en-US" sz="1100" u="sng" dirty="0">
                <a:solidFill>
                  <a:schemeClr val="tx1"/>
                </a:solidFill>
                <a:latin typeface="Century Gothic" panose="020B0502020202020204" pitchFamily="34" charset="0"/>
              </a:rPr>
              <a:t>0.2%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endParaRPr lang="en-US" sz="1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The Office 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averages 6% of total measured 18-49 TV screen viewing</a:t>
            </a:r>
          </a:p>
          <a:p>
            <a:pPr marL="640080" lvl="1" indent="-182880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</a:rPr>
              <a:t>Min: 3.3% / Max: 9.0%</a:t>
            </a:r>
          </a:p>
          <a:p>
            <a:pPr lvl="1"/>
            <a:endParaRPr lang="en-US" sz="1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The Office 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+ </a:t>
            </a: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Friends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+ </a:t>
            </a: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Grey’s Anatomy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 average over 12% of daily A18-49 series viewing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E1604F-89EA-462E-A2E6-9A2AEE12221C}"/>
              </a:ext>
            </a:extLst>
          </p:cNvPr>
          <p:cNvSpPr txBox="1"/>
          <p:nvPr/>
        </p:nvSpPr>
        <p:spPr>
          <a:xfrm>
            <a:off x="10205943" y="3839922"/>
            <a:ext cx="578684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INSIGHT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525" y="6638895"/>
            <a:ext cx="88969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NBC Tinker Bold" panose="00000800000000000000" pitchFamily="50" charset="0"/>
              </a:rPr>
              <a:t>Source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NBC Tinker" panose="00000500000000000000" pitchFamily="50" charset="0"/>
              </a:rPr>
              <a:t>: Nielsen SVOD Content Ratings, 8/1/17-3/10/19, P18-49 weighted tuning minutes by date, represented as % of total by date. Excludes movies and one-off specials as defined by NBC Research.</a:t>
            </a:r>
          </a:p>
        </p:txBody>
      </p:sp>
    </p:spTree>
    <p:extLst>
      <p:ext uri="{BB962C8B-B14F-4D97-AF65-F5344CB8AC3E}">
        <p14:creationId xmlns:p14="http://schemas.microsoft.com/office/powerpoint/2010/main" val="356384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2.08333E-7 0.046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65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5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45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9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uiExpand="1" build="p" animBg="1"/>
      <p:bldP spid="111" grpId="0" uiExpand="1" animBg="1"/>
      <p:bldP spid="112" grpId="0" uiExpand="1" build="p" bldLvl="2" animBg="1"/>
      <p:bldP spid="114" grpId="0" animBg="1"/>
    </p:bldLst>
  </p:timing>
</p:sld>
</file>

<file path=ppt/theme/theme1.xml><?xml version="1.0" encoding="utf-8"?>
<a:theme xmlns:a="http://schemas.openxmlformats.org/drawingml/2006/main" name="4_Office Theme">
  <a:themeElements>
    <a:clrScheme name="Peacock 1">
      <a:dk1>
        <a:srgbClr val="111111"/>
      </a:dk1>
      <a:lt1>
        <a:srgbClr val="FFFFFF"/>
      </a:lt1>
      <a:dk2>
        <a:srgbClr val="0B3A61"/>
      </a:dk2>
      <a:lt2>
        <a:srgbClr val="E7E7E7"/>
      </a:lt2>
      <a:accent1>
        <a:srgbClr val="F6B417"/>
      </a:accent1>
      <a:accent2>
        <a:srgbClr val="319C4A"/>
      </a:accent2>
      <a:accent3>
        <a:srgbClr val="F06021"/>
      </a:accent3>
      <a:accent4>
        <a:srgbClr val="CC2127"/>
      </a:accent4>
      <a:accent5>
        <a:srgbClr val="54205E"/>
      </a:accent5>
      <a:accent6>
        <a:srgbClr val="1367AB"/>
      </a:accent6>
      <a:hlink>
        <a:srgbClr val="0B3A61"/>
      </a:hlink>
      <a:folHlink>
        <a:srgbClr val="0B3A61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perstore. Day-by-Day. UPDATE AS OF 4 1 19.potx" id="{991C811F-1313-440C-A85A-4BE36EBDFD2A}" vid="{6EED084C-EAA2-4052-8D4A-2E8BB2C2A787}"/>
    </a:ext>
  </a:extLst>
</a:theme>
</file>

<file path=ppt/theme/theme2.xml><?xml version="1.0" encoding="utf-8"?>
<a:theme xmlns:a="http://schemas.openxmlformats.org/drawingml/2006/main" name="2_Office Theme">
  <a:themeElements>
    <a:clrScheme name="Peacock 1">
      <a:dk1>
        <a:srgbClr val="111111"/>
      </a:dk1>
      <a:lt1>
        <a:srgbClr val="FFFFFF"/>
      </a:lt1>
      <a:dk2>
        <a:srgbClr val="0B3A61"/>
      </a:dk2>
      <a:lt2>
        <a:srgbClr val="E7E7E7"/>
      </a:lt2>
      <a:accent1>
        <a:srgbClr val="F6B417"/>
      </a:accent1>
      <a:accent2>
        <a:srgbClr val="319C4A"/>
      </a:accent2>
      <a:accent3>
        <a:srgbClr val="F06021"/>
      </a:accent3>
      <a:accent4>
        <a:srgbClr val="CC2127"/>
      </a:accent4>
      <a:accent5>
        <a:srgbClr val="54205E"/>
      </a:accent5>
      <a:accent6>
        <a:srgbClr val="1367AB"/>
      </a:accent6>
      <a:hlink>
        <a:srgbClr val="0B3A61"/>
      </a:hlink>
      <a:folHlink>
        <a:srgbClr val="0B3A61"/>
      </a:folHlink>
    </a:clrScheme>
    <a:fontScheme name="Custom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y 2019 Template 31819.potx" id="{0CAC830E-2BED-4470-8447-28E01F443677}" vid="{A9A1E6E6-EBE5-47AE-B5E6-88C6DC4C8E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764</Words>
  <Application>Microsoft Office PowerPoint</Application>
  <PresentationFormat>Widescreen</PresentationFormat>
  <Paragraphs>210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Arial Black</vt:lpstr>
      <vt:lpstr>Calibri</vt:lpstr>
      <vt:lpstr>Century Gothic</vt:lpstr>
      <vt:lpstr>Helvetica</vt:lpstr>
      <vt:lpstr>Helvetica Light</vt:lpstr>
      <vt:lpstr>NBC Tinker</vt:lpstr>
      <vt:lpstr>NBC Tinker Bold</vt:lpstr>
      <vt:lpstr>Rock Sans</vt:lpstr>
      <vt:lpstr>Wingdings</vt:lpstr>
      <vt:lpstr>4_Office Theme</vt:lpstr>
      <vt:lpstr>2_Office Theme</vt:lpstr>
      <vt:lpstr>PowerPoint Presentation</vt:lpstr>
      <vt:lpstr>35-DAY TOTAL VIEWING</vt:lpstr>
      <vt:lpstr>PowerPoint Presentation</vt:lpstr>
      <vt:lpstr>NBC DRAMA “X” LONGTAIL</vt:lpstr>
      <vt:lpstr>NBC COMEDY “Y” SEASON ONE LONGTAIL</vt:lpstr>
      <vt:lpstr>PowerPoint Presentation</vt:lpstr>
      <vt:lpstr>PowerPoint Presentation</vt:lpstr>
      <vt:lpstr>% of “SVOD PROGRAMS” time spent BY DATE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Haimowitz, Benjamin (NBCUniversal)</dc:creator>
  <cp:lastModifiedBy>Haimowitz, Benjamin (NBCUniversal)</cp:lastModifiedBy>
  <cp:revision>1</cp:revision>
  <dcterms:created xsi:type="dcterms:W3CDTF">2019-08-16T18:07:47Z</dcterms:created>
  <dcterms:modified xsi:type="dcterms:W3CDTF">2019-08-16T18:43:24Z</dcterms:modified>
</cp:coreProperties>
</file>